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72" r:id="rId3"/>
    <p:sldId id="273" r:id="rId4"/>
    <p:sldId id="276" r:id="rId5"/>
    <p:sldId id="278" r:id="rId6"/>
    <p:sldId id="302" r:id="rId7"/>
    <p:sldId id="261" r:id="rId8"/>
    <p:sldId id="279" r:id="rId9"/>
    <p:sldId id="260" r:id="rId10"/>
    <p:sldId id="304" r:id="rId11"/>
    <p:sldId id="305" r:id="rId12"/>
    <p:sldId id="306" r:id="rId13"/>
    <p:sldId id="263" r:id="rId14"/>
    <p:sldId id="307" r:id="rId15"/>
    <p:sldId id="265" r:id="rId16"/>
    <p:sldId id="266" r:id="rId17"/>
    <p:sldId id="308" r:id="rId18"/>
    <p:sldId id="286" r:id="rId19"/>
    <p:sldId id="285" r:id="rId20"/>
    <p:sldId id="267" r:id="rId21"/>
    <p:sldId id="282" r:id="rId22"/>
    <p:sldId id="283" r:id="rId23"/>
    <p:sldId id="284" r:id="rId24"/>
    <p:sldId id="311" r:id="rId25"/>
    <p:sldId id="312" r:id="rId26"/>
    <p:sldId id="268" r:id="rId27"/>
    <p:sldId id="314" r:id="rId28"/>
    <p:sldId id="316" r:id="rId29"/>
    <p:sldId id="313" r:id="rId30"/>
    <p:sldId id="31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AFBBA-59BB-478D-AD3E-95055D3C1FF1}" type="datetimeFigureOut">
              <a:rPr lang="ru-RU" smtClean="0"/>
              <a:t>18.11.2020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BFE79-B125-4A35-8BB4-1C9741D910DF}" type="slidenum">
              <a:rPr lang="ru-RU" smtClean="0"/>
              <a:t>‹#›</a:t>
            </a:fld>
            <a:endParaRPr lang="ru-RU"/>
          </a:p>
        </p:txBody>
      </p:sp>
    </p:spTree>
    <p:extLst>
      <p:ext uri="{BB962C8B-B14F-4D97-AF65-F5344CB8AC3E}">
        <p14:creationId xmlns:p14="http://schemas.microsoft.com/office/powerpoint/2010/main" val="1779104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039F7-9394-A245-B939-DF533F2CB660}" type="slidenum">
              <a:rPr lang="en-US" smtClean="0"/>
              <a:t>3</a:t>
            </a:fld>
            <a:endParaRPr lang="en-US"/>
          </a:p>
        </p:txBody>
      </p:sp>
    </p:spTree>
    <p:extLst>
      <p:ext uri="{BB962C8B-B14F-4D97-AF65-F5344CB8AC3E}">
        <p14:creationId xmlns:p14="http://schemas.microsoft.com/office/powerpoint/2010/main" val="294849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n-US" dirty="0"/>
          </a:p>
        </p:txBody>
      </p:sp>
      <p:sp>
        <p:nvSpPr>
          <p:cNvPr id="4" name="Σύμβολο κράτησης θέσης αριθμού διαφάνειας 3"/>
          <p:cNvSpPr>
            <a:spLocks noGrp="1"/>
          </p:cNvSpPr>
          <p:nvPr>
            <p:ph type="sldNum" sz="quarter" idx="10"/>
          </p:nvPr>
        </p:nvSpPr>
        <p:spPr/>
        <p:txBody>
          <a:bodyPr/>
          <a:lstStyle/>
          <a:p>
            <a:fld id="{057039F7-9394-A245-B939-DF533F2CB660}" type="slidenum">
              <a:rPr lang="en-US" smtClean="0"/>
              <a:t>13</a:t>
            </a:fld>
            <a:endParaRPr lang="en-US"/>
          </a:p>
        </p:txBody>
      </p:sp>
    </p:spTree>
    <p:extLst>
      <p:ext uri="{BB962C8B-B14F-4D97-AF65-F5344CB8AC3E}">
        <p14:creationId xmlns:p14="http://schemas.microsoft.com/office/powerpoint/2010/main" val="2028187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fld id="{057039F7-9394-A245-B939-DF533F2CB660}" type="slidenum">
              <a:rPr lang="en-US" smtClean="0"/>
              <a:t>14</a:t>
            </a:fld>
            <a:endParaRPr lang="en-US"/>
          </a:p>
        </p:txBody>
      </p:sp>
    </p:spTree>
    <p:extLst>
      <p:ext uri="{BB962C8B-B14F-4D97-AF65-F5344CB8AC3E}">
        <p14:creationId xmlns:p14="http://schemas.microsoft.com/office/powerpoint/2010/main" val="2091831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a:t>Exponentiate</a:t>
            </a:r>
            <a:r>
              <a:rPr lang="en-US" dirty="0"/>
              <a:t> to make it positive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MSE has nice mathematical properties which makes it easier to compute the gradient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Because of the square, large errors have relatively greater influence on MSE.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Therefore, MAE is more robust to outliers since it does not make use of square. </a:t>
            </a:r>
            <a:endParaRPr lang="el-GR" dirty="0"/>
          </a:p>
        </p:txBody>
      </p:sp>
      <p:sp>
        <p:nvSpPr>
          <p:cNvPr id="4" name="Σύμβολο κράτησης θέσης αριθμού διαφάνειας 3"/>
          <p:cNvSpPr>
            <a:spLocks noGrp="1"/>
          </p:cNvSpPr>
          <p:nvPr>
            <p:ph type="sldNum" sz="quarter" idx="10"/>
          </p:nvPr>
        </p:nvSpPr>
        <p:spPr/>
        <p:txBody>
          <a:bodyPr/>
          <a:lstStyle/>
          <a:p>
            <a:fld id="{057039F7-9394-A245-B939-DF533F2CB660}" type="slidenum">
              <a:rPr lang="en-US" smtClean="0"/>
              <a:t>15</a:t>
            </a:fld>
            <a:endParaRPr lang="en-US"/>
          </a:p>
        </p:txBody>
      </p:sp>
    </p:spTree>
    <p:extLst>
      <p:ext uri="{BB962C8B-B14F-4D97-AF65-F5344CB8AC3E}">
        <p14:creationId xmlns:p14="http://schemas.microsoft.com/office/powerpoint/2010/main" val="288069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www.asimovinstitute.org</a:t>
            </a:r>
            <a:r>
              <a:rPr lang="en-US" dirty="0"/>
              <a:t>/neural-network-zoo/</a:t>
            </a:r>
          </a:p>
        </p:txBody>
      </p:sp>
      <p:sp>
        <p:nvSpPr>
          <p:cNvPr id="4" name="Slide Number Placeholder 3"/>
          <p:cNvSpPr>
            <a:spLocks noGrp="1"/>
          </p:cNvSpPr>
          <p:nvPr>
            <p:ph type="sldNum" sz="quarter" idx="10"/>
          </p:nvPr>
        </p:nvSpPr>
        <p:spPr/>
        <p:txBody>
          <a:bodyPr/>
          <a:lstStyle/>
          <a:p>
            <a:fld id="{057039F7-9394-A245-B939-DF533F2CB660}" type="slidenum">
              <a:rPr lang="en-US" smtClean="0"/>
              <a:t>16</a:t>
            </a:fld>
            <a:endParaRPr lang="en-US"/>
          </a:p>
        </p:txBody>
      </p:sp>
    </p:spTree>
    <p:extLst>
      <p:ext uri="{BB962C8B-B14F-4D97-AF65-F5344CB8AC3E}">
        <p14:creationId xmlns:p14="http://schemas.microsoft.com/office/powerpoint/2010/main" val="4143140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039F7-9394-A245-B939-DF533F2CB660}" type="slidenum">
              <a:rPr lang="en-US" smtClean="0"/>
              <a:t>17</a:t>
            </a:fld>
            <a:endParaRPr lang="en-US"/>
          </a:p>
        </p:txBody>
      </p:sp>
    </p:spTree>
    <p:extLst>
      <p:ext uri="{BB962C8B-B14F-4D97-AF65-F5344CB8AC3E}">
        <p14:creationId xmlns:p14="http://schemas.microsoft.com/office/powerpoint/2010/main" val="103089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width m of the convolution filters is set to 5 </a:t>
            </a:r>
            <a:endParaRPr lang="en-US" dirty="0"/>
          </a:p>
          <a:p>
            <a:r>
              <a:rPr lang="en-US" dirty="0"/>
              <a:t>n</a:t>
            </a:r>
            <a:r>
              <a:rPr lang="en-US" baseline="0" dirty="0"/>
              <a:t> = 300 feature maps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first layer embeds words into low-dimensional vectors. </a:t>
            </a:r>
          </a:p>
          <a:p>
            <a:endParaRPr lang="el-GR" dirty="0"/>
          </a:p>
        </p:txBody>
      </p:sp>
      <p:sp>
        <p:nvSpPr>
          <p:cNvPr id="4" name="Σύμβολο κράτησης θέσης αριθμού διαφάνειας 3"/>
          <p:cNvSpPr>
            <a:spLocks noGrp="1"/>
          </p:cNvSpPr>
          <p:nvPr>
            <p:ph type="sldNum" sz="quarter" idx="10"/>
          </p:nvPr>
        </p:nvSpPr>
        <p:spPr/>
        <p:txBody>
          <a:bodyPr/>
          <a:lstStyle/>
          <a:p>
            <a:fld id="{057039F7-9394-A245-B939-DF533F2CB660}" type="slidenum">
              <a:rPr lang="en-US" smtClean="0"/>
              <a:t>18</a:t>
            </a:fld>
            <a:endParaRPr lang="en-US"/>
          </a:p>
        </p:txBody>
      </p:sp>
    </p:spTree>
    <p:extLst>
      <p:ext uri="{BB962C8B-B14F-4D97-AF65-F5344CB8AC3E}">
        <p14:creationId xmlns:p14="http://schemas.microsoft.com/office/powerpoint/2010/main" val="658505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039F7-9394-A245-B939-DF533F2CB660}" type="slidenum">
              <a:rPr lang="en-US" smtClean="0"/>
              <a:t>19</a:t>
            </a:fld>
            <a:endParaRPr lang="en-US"/>
          </a:p>
        </p:txBody>
      </p:sp>
    </p:spTree>
    <p:extLst>
      <p:ext uri="{BB962C8B-B14F-4D97-AF65-F5344CB8AC3E}">
        <p14:creationId xmlns:p14="http://schemas.microsoft.com/office/powerpoint/2010/main" val="1260270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r>
              <a:rPr lang="en-US" dirty="0"/>
              <a:t>https://</a:t>
            </a:r>
            <a:r>
              <a:rPr lang="en-US" dirty="0" err="1"/>
              <a:t>pbs.twimg.com</a:t>
            </a:r>
            <a:r>
              <a:rPr lang="en-US" dirty="0"/>
              <a:t>/media/C2j-8j5UsAACgEK.jpg</a:t>
            </a:r>
          </a:p>
        </p:txBody>
      </p:sp>
      <p:sp>
        <p:nvSpPr>
          <p:cNvPr id="4" name="Σύμβολο κράτησης θέσης αριθμού διαφάνειας 3"/>
          <p:cNvSpPr>
            <a:spLocks noGrp="1"/>
          </p:cNvSpPr>
          <p:nvPr>
            <p:ph type="sldNum" sz="quarter" idx="10"/>
          </p:nvPr>
        </p:nvSpPr>
        <p:spPr/>
        <p:txBody>
          <a:bodyPr/>
          <a:lstStyle/>
          <a:p>
            <a:fld id="{057039F7-9394-A245-B939-DF533F2CB660}" type="slidenum">
              <a:rPr lang="en-US" smtClean="0"/>
              <a:t>20</a:t>
            </a:fld>
            <a:endParaRPr lang="en-US"/>
          </a:p>
        </p:txBody>
      </p:sp>
    </p:spTree>
    <p:extLst>
      <p:ext uri="{BB962C8B-B14F-4D97-AF65-F5344CB8AC3E}">
        <p14:creationId xmlns:p14="http://schemas.microsoft.com/office/powerpoint/2010/main" val="606436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fld id="{057039F7-9394-A245-B939-DF533F2CB660}" type="slidenum">
              <a:rPr lang="en-US" smtClean="0"/>
              <a:t>22</a:t>
            </a:fld>
            <a:endParaRPr lang="en-US"/>
          </a:p>
        </p:txBody>
      </p:sp>
    </p:spTree>
    <p:extLst>
      <p:ext uri="{BB962C8B-B14F-4D97-AF65-F5344CB8AC3E}">
        <p14:creationId xmlns:p14="http://schemas.microsoft.com/office/powerpoint/2010/main" val="1761107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a:t>
            </a:r>
            <a:r>
              <a:rPr lang="en-US" sz="1200" kern="1200" dirty="0" err="1">
                <a:solidFill>
                  <a:schemeClr val="tx1"/>
                </a:solidFill>
                <a:effectLst/>
                <a:latin typeface="+mn-lt"/>
                <a:ea typeface="+mn-ea"/>
                <a:cs typeface="+mn-cs"/>
              </a:rPr>
              <a:t>colah.github.io</a:t>
            </a:r>
            <a:r>
              <a:rPr lang="en-US" sz="1200" kern="1200" dirty="0">
                <a:solidFill>
                  <a:schemeClr val="tx1"/>
                </a:solidFill>
                <a:effectLst/>
                <a:latin typeface="+mn-lt"/>
                <a:ea typeface="+mn-ea"/>
                <a:cs typeface="+mn-cs"/>
              </a:rPr>
              <a:t>/posts/2015-08-Understanding-LSTMs/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057039F7-9394-A245-B939-DF533F2CB660}" type="slidenum">
              <a:rPr lang="en-US" smtClean="0"/>
              <a:t>23</a:t>
            </a:fld>
            <a:endParaRPr lang="en-US"/>
          </a:p>
        </p:txBody>
      </p:sp>
    </p:spTree>
    <p:extLst>
      <p:ext uri="{BB962C8B-B14F-4D97-AF65-F5344CB8AC3E}">
        <p14:creationId xmlns:p14="http://schemas.microsoft.com/office/powerpoint/2010/main" val="1970920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039F7-9394-A245-B939-DF533F2CB660}" type="slidenum">
              <a:rPr lang="en-US" smtClean="0"/>
              <a:t>4</a:t>
            </a:fld>
            <a:endParaRPr lang="en-US"/>
          </a:p>
        </p:txBody>
      </p:sp>
    </p:spTree>
    <p:extLst>
      <p:ext uri="{BB962C8B-B14F-4D97-AF65-F5344CB8AC3E}">
        <p14:creationId xmlns:p14="http://schemas.microsoft.com/office/powerpoint/2010/main" val="1957591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a:t>
            </a:r>
            <a:r>
              <a:rPr lang="en-US" sz="1200" kern="1200" dirty="0" err="1">
                <a:solidFill>
                  <a:schemeClr val="tx1"/>
                </a:solidFill>
                <a:effectLst/>
                <a:latin typeface="+mn-lt"/>
                <a:ea typeface="+mn-ea"/>
                <a:cs typeface="+mn-cs"/>
              </a:rPr>
              <a:t>colah.github.io</a:t>
            </a:r>
            <a:r>
              <a:rPr lang="en-US" sz="1200" kern="1200" dirty="0">
                <a:solidFill>
                  <a:schemeClr val="tx1"/>
                </a:solidFill>
                <a:effectLst/>
                <a:latin typeface="+mn-lt"/>
                <a:ea typeface="+mn-ea"/>
                <a:cs typeface="+mn-cs"/>
              </a:rPr>
              <a:t>/posts/2015-08-Understanding-LSTMs/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057039F7-9394-A245-B939-DF533F2CB660}" type="slidenum">
              <a:rPr lang="en-US" smtClean="0"/>
              <a:t>24</a:t>
            </a:fld>
            <a:endParaRPr lang="en-US"/>
          </a:p>
        </p:txBody>
      </p:sp>
    </p:spTree>
    <p:extLst>
      <p:ext uri="{BB962C8B-B14F-4D97-AF65-F5344CB8AC3E}">
        <p14:creationId xmlns:p14="http://schemas.microsoft.com/office/powerpoint/2010/main" val="1438704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a:t>
            </a:r>
            <a:r>
              <a:rPr lang="en-US" sz="1200" kern="1200" dirty="0" err="1">
                <a:solidFill>
                  <a:schemeClr val="tx1"/>
                </a:solidFill>
                <a:effectLst/>
                <a:latin typeface="+mn-lt"/>
                <a:ea typeface="+mn-ea"/>
                <a:cs typeface="+mn-cs"/>
              </a:rPr>
              <a:t>colah.github.io</a:t>
            </a:r>
            <a:r>
              <a:rPr lang="en-US" sz="1200" kern="1200" dirty="0">
                <a:solidFill>
                  <a:schemeClr val="tx1"/>
                </a:solidFill>
                <a:effectLst/>
                <a:latin typeface="+mn-lt"/>
                <a:ea typeface="+mn-ea"/>
                <a:cs typeface="+mn-cs"/>
              </a:rPr>
              <a:t>/posts/2015-08-Understanding-LSTMs/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057039F7-9394-A245-B939-DF533F2CB660}" type="slidenum">
              <a:rPr lang="en-US" smtClean="0"/>
              <a:t>25</a:t>
            </a:fld>
            <a:endParaRPr lang="en-US"/>
          </a:p>
        </p:txBody>
      </p:sp>
    </p:spTree>
    <p:extLst>
      <p:ext uri="{BB962C8B-B14F-4D97-AF65-F5344CB8AC3E}">
        <p14:creationId xmlns:p14="http://schemas.microsoft.com/office/powerpoint/2010/main" val="1358556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Hyper-parameters</a:t>
            </a:r>
          </a:p>
          <a:p>
            <a:endParaRPr lang="en-US" dirty="0"/>
          </a:p>
        </p:txBody>
      </p:sp>
      <p:sp>
        <p:nvSpPr>
          <p:cNvPr id="4" name="Slide Number Placeholder 3"/>
          <p:cNvSpPr>
            <a:spLocks noGrp="1"/>
          </p:cNvSpPr>
          <p:nvPr>
            <p:ph type="sldNum" sz="quarter" idx="10"/>
          </p:nvPr>
        </p:nvSpPr>
        <p:spPr/>
        <p:txBody>
          <a:bodyPr/>
          <a:lstStyle/>
          <a:p>
            <a:fld id="{057039F7-9394-A245-B939-DF533F2CB660}" type="slidenum">
              <a:rPr lang="en-US" smtClean="0"/>
              <a:t>5</a:t>
            </a:fld>
            <a:endParaRPr lang="en-US"/>
          </a:p>
        </p:txBody>
      </p:sp>
    </p:spTree>
    <p:extLst>
      <p:ext uri="{BB962C8B-B14F-4D97-AF65-F5344CB8AC3E}">
        <p14:creationId xmlns:p14="http://schemas.microsoft.com/office/powerpoint/2010/main" val="1331840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fld id="{057039F7-9394-A245-B939-DF533F2CB660}" type="slidenum">
              <a:rPr lang="en-US" smtClean="0"/>
              <a:t>6</a:t>
            </a:fld>
            <a:endParaRPr lang="en-US"/>
          </a:p>
        </p:txBody>
      </p:sp>
    </p:spTree>
    <p:extLst>
      <p:ext uri="{BB962C8B-B14F-4D97-AF65-F5344CB8AC3E}">
        <p14:creationId xmlns:p14="http://schemas.microsoft.com/office/powerpoint/2010/main" val="696929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Adaptive Gradient Algorithm</a:t>
            </a:r>
            <a:r>
              <a:rPr lang="en-US" sz="1200" dirty="0"/>
              <a:t> (</a:t>
            </a:r>
            <a:r>
              <a:rPr lang="en-US" sz="1200" dirty="0" err="1"/>
              <a:t>AdaGrad</a:t>
            </a:r>
            <a:r>
              <a:rPr lang="en-US" sz="1200" dirty="0"/>
              <a:t>) that maintains a per-parameter learning rate that improves performance on problems with sparse gradients (e.g. natural language and computer vision problems).</a:t>
            </a:r>
          </a:p>
          <a:p>
            <a:r>
              <a:rPr lang="en-US" sz="1200" b="1" dirty="0"/>
              <a:t>Root Mean Square Propagation</a:t>
            </a:r>
            <a:r>
              <a:rPr lang="en-US" sz="1200" dirty="0"/>
              <a:t> (</a:t>
            </a:r>
            <a:r>
              <a:rPr lang="en-US" sz="1200" dirty="0" err="1"/>
              <a:t>RMSProp</a:t>
            </a:r>
            <a:r>
              <a:rPr lang="en-US" sz="1200" dirty="0"/>
              <a:t>) that also maintains per-parameter learning rates that are adapted based on the average of recent magnitudes of the gradients for the weight (e.g. how quickly it is changing). This means the algorithm does well on online and non-stationary problems (e.g. noisy).</a:t>
            </a:r>
          </a:p>
          <a:p>
            <a:endParaRPr lang="en-US" sz="1200" dirty="0"/>
          </a:p>
          <a:p>
            <a:r>
              <a:rPr lang="en-US" sz="1200" dirty="0"/>
              <a:t>Adam realizes the benefits of both </a:t>
            </a:r>
            <a:r>
              <a:rPr lang="en-US" sz="1200" dirty="0" err="1"/>
              <a:t>AdaGrad</a:t>
            </a:r>
            <a:r>
              <a:rPr lang="en-US" sz="1200" dirty="0"/>
              <a:t> and </a:t>
            </a:r>
            <a:r>
              <a:rPr lang="en-US" sz="1200" dirty="0" err="1"/>
              <a:t>RMSProp</a:t>
            </a:r>
            <a:r>
              <a:rPr lang="en-US" sz="1200" dirty="0"/>
              <a:t>.</a:t>
            </a:r>
          </a:p>
          <a:p>
            <a:r>
              <a:rPr lang="en-US" sz="1200" dirty="0"/>
              <a:t>Instead of adapting the parameter learning rates based on the average first moment (the mean) as in </a:t>
            </a:r>
            <a:r>
              <a:rPr lang="en-US" sz="1200" dirty="0" err="1"/>
              <a:t>RMSProp</a:t>
            </a:r>
            <a:r>
              <a:rPr lang="en-US" sz="1200" dirty="0"/>
              <a:t>, Adam also makes use of the average of the second moments of the gradients (the </a:t>
            </a:r>
            <a:r>
              <a:rPr lang="en-US" sz="1200" dirty="0" err="1"/>
              <a:t>uncentered</a:t>
            </a:r>
            <a:r>
              <a:rPr lang="en-US" sz="1200" dirty="0"/>
              <a:t> variance).</a:t>
            </a:r>
          </a:p>
          <a:p>
            <a:r>
              <a:rPr lang="en-US" sz="1200" dirty="0"/>
              <a:t>Specifically, the algorithm calculates an exponential moving average of the gradient and the squared gradient, and the parameters beta1 and beta2 control the decay rates of these moving averages.</a:t>
            </a:r>
          </a:p>
          <a:p>
            <a:r>
              <a:rPr lang="en-US" sz="1200" dirty="0"/>
              <a:t>The initial value of the moving averages and beta1 and beta2 values close to 1.0 (recommended) result in a bias of moment estimates towards zero. This bias is overcome by first calculating the biased estimates before then calculating bias-corrected estimates.</a:t>
            </a:r>
          </a:p>
          <a:p>
            <a:endParaRPr lang="en-US" dirty="0"/>
          </a:p>
        </p:txBody>
      </p:sp>
      <p:sp>
        <p:nvSpPr>
          <p:cNvPr id="4" name="Slide Number Placeholder 3"/>
          <p:cNvSpPr>
            <a:spLocks noGrp="1"/>
          </p:cNvSpPr>
          <p:nvPr>
            <p:ph type="sldNum" sz="quarter" idx="10"/>
          </p:nvPr>
        </p:nvSpPr>
        <p:spPr/>
        <p:txBody>
          <a:bodyPr/>
          <a:lstStyle/>
          <a:p>
            <a:fld id="{057039F7-9394-A245-B939-DF533F2CB660}" type="slidenum">
              <a:rPr lang="en-US" smtClean="0"/>
              <a:t>7</a:t>
            </a:fld>
            <a:endParaRPr lang="en-US"/>
          </a:p>
        </p:txBody>
      </p:sp>
    </p:spTree>
    <p:extLst>
      <p:ext uri="{BB962C8B-B14F-4D97-AF65-F5344CB8AC3E}">
        <p14:creationId xmlns:p14="http://schemas.microsoft.com/office/powerpoint/2010/main" val="3743653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57039F7-9394-A245-B939-DF533F2CB660}" type="slidenum">
              <a:rPr lang="en-US" smtClean="0"/>
              <a:t>9</a:t>
            </a:fld>
            <a:endParaRPr lang="en-US"/>
          </a:p>
        </p:txBody>
      </p:sp>
    </p:spTree>
    <p:extLst>
      <p:ext uri="{BB962C8B-B14F-4D97-AF65-F5344CB8AC3E}">
        <p14:creationId xmlns:p14="http://schemas.microsoft.com/office/powerpoint/2010/main" val="2615627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57039F7-9394-A245-B939-DF533F2CB660}" type="slidenum">
              <a:rPr lang="en-US" smtClean="0"/>
              <a:t>10</a:t>
            </a:fld>
            <a:endParaRPr lang="en-US"/>
          </a:p>
        </p:txBody>
      </p:sp>
    </p:spTree>
    <p:extLst>
      <p:ext uri="{BB962C8B-B14F-4D97-AF65-F5344CB8AC3E}">
        <p14:creationId xmlns:p14="http://schemas.microsoft.com/office/powerpoint/2010/main" val="487069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not zero-centered</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later layers of processing would be receiving data that is not zero-centered. </a:t>
            </a:r>
          </a:p>
          <a:p>
            <a:r>
              <a:rPr lang="en-US" sz="1200" b="0" i="0" kern="1200" dirty="0">
                <a:solidFill>
                  <a:schemeClr val="tx1"/>
                </a:solidFill>
                <a:effectLst/>
                <a:latin typeface="+mn-lt"/>
                <a:ea typeface="+mn-ea"/>
                <a:cs typeface="+mn-cs"/>
              </a:rPr>
              <a:t>if data coming into a neuron is always positive then the gradient on the weights will be either all be positive, or all negative (depending on the gradient of the whole expression).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Could introduce undesirable zig-zagging dynamics in the gradient weight updates.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However, once these gradients are added up across a data  batch the final weight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update can have variable signs, somewhat mitigating this issue. </a:t>
            </a:r>
            <a:br>
              <a:rPr lang="en-US" dirty="0"/>
            </a:br>
            <a:endParaRPr lang="en-US" dirty="0"/>
          </a:p>
        </p:txBody>
      </p:sp>
      <p:sp>
        <p:nvSpPr>
          <p:cNvPr id="4" name="Slide Number Placeholder 3"/>
          <p:cNvSpPr>
            <a:spLocks noGrp="1"/>
          </p:cNvSpPr>
          <p:nvPr>
            <p:ph type="sldNum" sz="quarter" idx="10"/>
          </p:nvPr>
        </p:nvSpPr>
        <p:spPr/>
        <p:txBody>
          <a:bodyPr/>
          <a:lstStyle/>
          <a:p>
            <a:fld id="{057039F7-9394-A245-B939-DF533F2CB660}" type="slidenum">
              <a:rPr lang="en-US" smtClean="0"/>
              <a:t>11</a:t>
            </a:fld>
            <a:endParaRPr lang="en-US"/>
          </a:p>
        </p:txBody>
      </p:sp>
    </p:spTree>
    <p:extLst>
      <p:ext uri="{BB962C8B-B14F-4D97-AF65-F5344CB8AC3E}">
        <p14:creationId xmlns:p14="http://schemas.microsoft.com/office/powerpoint/2010/main" val="830973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err="1"/>
              <a:t>ReLU</a:t>
            </a:r>
            <a:r>
              <a:rPr lang="en-US" sz="1200" dirty="0"/>
              <a:t> units can “die”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large gradient flowing through a </a:t>
            </a:r>
            <a:r>
              <a:rPr lang="en-US" sz="1200" dirty="0" err="1"/>
              <a:t>ReLU</a:t>
            </a:r>
            <a:r>
              <a:rPr lang="en-US" sz="1200" dirty="0"/>
              <a:t> could cause weights to update in such a way that the neuron will never activate on any </a:t>
            </a:r>
            <a:r>
              <a:rPr lang="en-US" sz="1200" dirty="0" err="1"/>
              <a:t>datapoint</a:t>
            </a:r>
            <a:r>
              <a:rPr lang="en-US" sz="1200" dirty="0"/>
              <a:t> again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gradient flowing through the unit will forever be zero from that point 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With a proper setting of the learning rate this is less frequently an issue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57039F7-9394-A245-B939-DF533F2CB660}" type="slidenum">
              <a:rPr lang="en-US" smtClean="0"/>
              <a:t>12</a:t>
            </a:fld>
            <a:endParaRPr lang="en-US"/>
          </a:p>
        </p:txBody>
      </p:sp>
    </p:spTree>
    <p:extLst>
      <p:ext uri="{BB962C8B-B14F-4D97-AF65-F5344CB8AC3E}">
        <p14:creationId xmlns:p14="http://schemas.microsoft.com/office/powerpoint/2010/main" val="2080185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0A1B713D-1626-47F3-B9F9-681F8FBF5835}" type="datetimeFigureOut">
              <a:rPr lang="ru-RU" smtClean="0"/>
              <a:t>18.11.2020</a:t>
            </a:fld>
            <a:endParaRPr lang="ru-RU"/>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E3BD332-52D8-4493-BACE-A72342644C64}" type="slidenum">
              <a:rPr lang="ru-RU" smtClean="0"/>
              <a:t>‹#›</a:t>
            </a:fld>
            <a:endParaRPr lang="ru-RU"/>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56617399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A1B713D-1626-47F3-B9F9-681F8FBF5835}" type="datetimeFigureOut">
              <a:rPr lang="ru-RU" smtClean="0"/>
              <a:t>18.11.2020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E3BD332-52D8-4493-BACE-A72342644C64}" type="slidenum">
              <a:rPr lang="ru-RU" smtClean="0"/>
              <a:t>‹#›</a:t>
            </a:fld>
            <a:endParaRPr lang="ru-RU"/>
          </a:p>
        </p:txBody>
      </p:sp>
    </p:spTree>
    <p:extLst>
      <p:ext uri="{BB962C8B-B14F-4D97-AF65-F5344CB8AC3E}">
        <p14:creationId xmlns:p14="http://schemas.microsoft.com/office/powerpoint/2010/main" val="17018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A1B713D-1626-47F3-B9F9-681F8FBF5835}" type="datetimeFigureOut">
              <a:rPr lang="ru-RU" smtClean="0"/>
              <a:t>18.11.2020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E3BD332-52D8-4493-BACE-A72342644C64}" type="slidenum">
              <a:rPr lang="ru-RU" smtClean="0"/>
              <a:t>‹#›</a:t>
            </a:fld>
            <a:endParaRPr lang="ru-RU"/>
          </a:p>
        </p:txBody>
      </p:sp>
    </p:spTree>
    <p:extLst>
      <p:ext uri="{BB962C8B-B14F-4D97-AF65-F5344CB8AC3E}">
        <p14:creationId xmlns:p14="http://schemas.microsoft.com/office/powerpoint/2010/main" val="1531400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A1B713D-1626-47F3-B9F9-681F8FBF5835}" type="datetimeFigureOut">
              <a:rPr lang="ru-RU" smtClean="0"/>
              <a:t>18.11.2020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E3BD332-52D8-4493-BACE-A72342644C64}" type="slidenum">
              <a:rPr lang="ru-RU" smtClean="0"/>
              <a:t>‹#›</a:t>
            </a:fld>
            <a:endParaRPr lang="ru-RU"/>
          </a:p>
        </p:txBody>
      </p:sp>
    </p:spTree>
    <p:extLst>
      <p:ext uri="{BB962C8B-B14F-4D97-AF65-F5344CB8AC3E}">
        <p14:creationId xmlns:p14="http://schemas.microsoft.com/office/powerpoint/2010/main" val="2113327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0A1B713D-1626-47F3-B9F9-681F8FBF5835}" type="datetimeFigureOut">
              <a:rPr lang="ru-RU" smtClean="0"/>
              <a:t>18.11.2020</a:t>
            </a:fld>
            <a:endParaRPr lang="ru-RU"/>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E3BD332-52D8-4493-BACE-A72342644C64}" type="slidenum">
              <a:rPr lang="ru-RU" smtClean="0"/>
              <a:t>‹#›</a:t>
            </a:fld>
            <a:endParaRPr lang="ru-RU"/>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83791577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A1B713D-1626-47F3-B9F9-681F8FBF5835}" type="datetimeFigureOut">
              <a:rPr lang="ru-RU" smtClean="0"/>
              <a:t>18.11.2020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E3BD332-52D8-4493-BACE-A72342644C64}" type="slidenum">
              <a:rPr lang="ru-RU" smtClean="0"/>
              <a:t>‹#›</a:t>
            </a:fld>
            <a:endParaRPr lang="ru-RU"/>
          </a:p>
        </p:txBody>
      </p:sp>
    </p:spTree>
    <p:extLst>
      <p:ext uri="{BB962C8B-B14F-4D97-AF65-F5344CB8AC3E}">
        <p14:creationId xmlns:p14="http://schemas.microsoft.com/office/powerpoint/2010/main" val="414760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A1B713D-1626-47F3-B9F9-681F8FBF5835}" type="datetimeFigureOut">
              <a:rPr lang="ru-RU" smtClean="0"/>
              <a:t>18.11.2020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E3BD332-52D8-4493-BACE-A72342644C64}" type="slidenum">
              <a:rPr lang="ru-RU" smtClean="0"/>
              <a:t>‹#›</a:t>
            </a:fld>
            <a:endParaRPr lang="ru-RU"/>
          </a:p>
        </p:txBody>
      </p:sp>
    </p:spTree>
    <p:extLst>
      <p:ext uri="{BB962C8B-B14F-4D97-AF65-F5344CB8AC3E}">
        <p14:creationId xmlns:p14="http://schemas.microsoft.com/office/powerpoint/2010/main" val="3710317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A1B713D-1626-47F3-B9F9-681F8FBF5835}" type="datetimeFigureOut">
              <a:rPr lang="ru-RU" smtClean="0"/>
              <a:t>18.11.2020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E3BD332-52D8-4493-BACE-A72342644C64}" type="slidenum">
              <a:rPr lang="ru-RU" smtClean="0"/>
              <a:t>‹#›</a:t>
            </a:fld>
            <a:endParaRPr lang="ru-RU"/>
          </a:p>
        </p:txBody>
      </p:sp>
    </p:spTree>
    <p:extLst>
      <p:ext uri="{BB962C8B-B14F-4D97-AF65-F5344CB8AC3E}">
        <p14:creationId xmlns:p14="http://schemas.microsoft.com/office/powerpoint/2010/main" val="3573639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B713D-1626-47F3-B9F9-681F8FBF5835}" type="datetimeFigureOut">
              <a:rPr lang="ru-RU" smtClean="0"/>
              <a:t>18.11.2020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E3BD332-52D8-4493-BACE-A72342644C64}" type="slidenum">
              <a:rPr lang="ru-RU" smtClean="0"/>
              <a:t>‹#›</a:t>
            </a:fld>
            <a:endParaRPr lang="ru-RU"/>
          </a:p>
        </p:txBody>
      </p:sp>
    </p:spTree>
    <p:extLst>
      <p:ext uri="{BB962C8B-B14F-4D97-AF65-F5344CB8AC3E}">
        <p14:creationId xmlns:p14="http://schemas.microsoft.com/office/powerpoint/2010/main" val="214077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A1B713D-1626-47F3-B9F9-681F8FBF5835}" type="datetimeFigureOut">
              <a:rPr lang="ru-RU" smtClean="0"/>
              <a:t>18.11.2020</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E3BD332-52D8-4493-BACE-A72342644C64}"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92950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A1B713D-1626-47F3-B9F9-681F8FBF5835}" type="datetimeFigureOut">
              <a:rPr lang="ru-RU" smtClean="0"/>
              <a:t>18.11.2020</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E3BD332-52D8-4493-BACE-A72342644C64}"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25725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0A1B713D-1626-47F3-B9F9-681F8FBF5835}" type="datetimeFigureOut">
              <a:rPr lang="ru-RU" smtClean="0"/>
              <a:t>18.11.2020</a:t>
            </a:fld>
            <a:endParaRPr lang="ru-RU"/>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ru-RU"/>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E3BD332-52D8-4493-BACE-A72342644C64}" type="slidenum">
              <a:rPr lang="ru-RU" smtClean="0"/>
              <a:t>‹#›</a:t>
            </a:fld>
            <a:endParaRPr lang="ru-RU"/>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63076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9.jpeg"/><Relationship Id="rId7" Type="http://schemas.openxmlformats.org/officeDocument/2006/relationships/hyperlink" Target="http://www.wildml.com/2015/10/recurrent-neural-networks-tutorial-part-3-backpropagation-through-time-and-vanishing-gradient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colah.github.io/posts/2015-08-Understanding-LSTMs/" TargetMode="External"/><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playground.tensorflow.org/#activation=tanh&amp;batchSize=10&amp;dataset=circle&amp;regDataset=reg-plane&amp;learningRate=0.03&amp;regularizationRate=0&amp;noise=0&amp;networkShape=4,2&amp;seed=0.45430&amp;showTestData=false&amp;discretize=false&amp;percTrainData=50&amp;x=true&amp;y=true&amp;xTimesY=false&amp;xSquared=false&amp;ySquared=false&amp;cosX=false&amp;sinX=false&amp;cosY=false&amp;sinY=false&amp;collectStats=false&amp;problem=classification&amp;initZero=false&amp;hideText=false" TargetMode="External"/><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web.stanford.edu/class/cs224n/lecture_notes/cs224n-2017-gradient-notes.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CD557DE2-DC1F-4C9A-9D81-9DEF5F36FA0C}"/>
              </a:ext>
            </a:extLst>
          </p:cNvPr>
          <p:cNvPicPr>
            <a:picLocks noChangeAspect="1"/>
          </p:cNvPicPr>
          <p:nvPr/>
        </p:nvPicPr>
        <p:blipFill>
          <a:blip r:embed="rId2"/>
          <a:stretch>
            <a:fillRect/>
          </a:stretch>
        </p:blipFill>
        <p:spPr>
          <a:xfrm>
            <a:off x="0" y="1"/>
            <a:ext cx="12192000" cy="6857999"/>
          </a:xfrm>
          <a:prstGeom prst="rect">
            <a:avLst/>
          </a:prstGeom>
        </p:spPr>
      </p:pic>
      <p:sp>
        <p:nvSpPr>
          <p:cNvPr id="2" name="Заголовок 1">
            <a:extLst>
              <a:ext uri="{FF2B5EF4-FFF2-40B4-BE49-F238E27FC236}">
                <a16:creationId xmlns:a16="http://schemas.microsoft.com/office/drawing/2014/main" id="{272E9EDD-35C9-4F01-BA9C-6C5EDB0FAD47}"/>
              </a:ext>
            </a:extLst>
          </p:cNvPr>
          <p:cNvSpPr>
            <a:spLocks noGrp="1"/>
          </p:cNvSpPr>
          <p:nvPr>
            <p:ph type="ctrTitle"/>
          </p:nvPr>
        </p:nvSpPr>
        <p:spPr>
          <a:xfrm>
            <a:off x="1648583" y="325137"/>
            <a:ext cx="8361229" cy="1184881"/>
          </a:xfrm>
        </p:spPr>
        <p:txBody>
          <a:bodyPr/>
          <a:lstStyle/>
          <a:p>
            <a:r>
              <a:rPr lang="en-US" dirty="0">
                <a:solidFill>
                  <a:srgbClr val="FFC000"/>
                </a:solidFill>
              </a:rPr>
              <a:t>The lecture 13</a:t>
            </a:r>
            <a:endParaRPr lang="ru-RU" dirty="0">
              <a:solidFill>
                <a:srgbClr val="FFC000"/>
              </a:solidFill>
            </a:endParaRPr>
          </a:p>
        </p:txBody>
      </p:sp>
      <p:sp>
        <p:nvSpPr>
          <p:cNvPr id="3" name="Подзаголовок 2">
            <a:extLst>
              <a:ext uri="{FF2B5EF4-FFF2-40B4-BE49-F238E27FC236}">
                <a16:creationId xmlns:a16="http://schemas.microsoft.com/office/drawing/2014/main" id="{33AD3474-13A4-443D-9F25-EFBF8D8C123A}"/>
              </a:ext>
            </a:extLst>
          </p:cNvPr>
          <p:cNvSpPr>
            <a:spLocks noGrp="1"/>
          </p:cNvSpPr>
          <p:nvPr>
            <p:ph type="subTitle" idx="1"/>
          </p:nvPr>
        </p:nvSpPr>
        <p:spPr>
          <a:xfrm>
            <a:off x="2680163" y="5281739"/>
            <a:ext cx="6831673" cy="1086237"/>
          </a:xfrm>
        </p:spPr>
        <p:txBody>
          <a:bodyPr>
            <a:normAutofit/>
          </a:bodyPr>
          <a:lstStyle/>
          <a:p>
            <a:r>
              <a:rPr lang="en-US" sz="2800" dirty="0">
                <a:solidFill>
                  <a:srgbClr val="FFFF00"/>
                </a:solidFill>
              </a:rPr>
              <a:t>Neural networks</a:t>
            </a:r>
            <a:endParaRPr lang="ru-RU" sz="2800" dirty="0">
              <a:solidFill>
                <a:srgbClr val="FFFF00"/>
              </a:solidFill>
            </a:endParaRPr>
          </a:p>
        </p:txBody>
      </p:sp>
    </p:spTree>
    <p:extLst>
      <p:ext uri="{BB962C8B-B14F-4D97-AF65-F5344CB8AC3E}">
        <p14:creationId xmlns:p14="http://schemas.microsoft.com/office/powerpoint/2010/main" val="83497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075280" y="182564"/>
            <a:ext cx="8041440" cy="8588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00B050"/>
                </a:solidFill>
              </a:rPr>
              <a:t>Activation: Sigmoid</a:t>
            </a:r>
          </a:p>
        </p:txBody>
      </p:sp>
      <p:pic>
        <p:nvPicPr>
          <p:cNvPr id="13" name="Εικόνα 12"/>
          <p:cNvPicPr>
            <a:picLocks noChangeAspect="1"/>
          </p:cNvPicPr>
          <p:nvPr/>
        </p:nvPicPr>
        <p:blipFill>
          <a:blip r:embed="rId3"/>
          <a:stretch>
            <a:fillRect/>
          </a:stretch>
        </p:blipFill>
        <p:spPr>
          <a:xfrm>
            <a:off x="2075280" y="1155700"/>
            <a:ext cx="3041650" cy="2159000"/>
          </a:xfrm>
          <a:prstGeom prst="rect">
            <a:avLst/>
          </a:prstGeom>
        </p:spPr>
      </p:pic>
      <p:sp>
        <p:nvSpPr>
          <p:cNvPr id="14" name="Ορθογώνιο 13"/>
          <p:cNvSpPr/>
          <p:nvPr/>
        </p:nvSpPr>
        <p:spPr>
          <a:xfrm>
            <a:off x="1922880" y="3740859"/>
            <a:ext cx="8478420" cy="2585323"/>
          </a:xfrm>
          <a:prstGeom prst="rect">
            <a:avLst/>
          </a:prstGeom>
        </p:spPr>
        <p:txBody>
          <a:bodyPr wrap="square">
            <a:spAutoFit/>
          </a:bodyPr>
          <a:lstStyle/>
          <a:p>
            <a:pPr marL="285750" indent="-285750">
              <a:buFont typeface=".AppleSystemUIFont" charset="-120"/>
              <a:buChar char="+"/>
              <a:defRPr/>
            </a:pPr>
            <a:r>
              <a:rPr lang="en-US" dirty="0"/>
              <a:t>Nice interpretation as the </a:t>
            </a:r>
            <a:r>
              <a:rPr lang="en-US" b="1" dirty="0">
                <a:solidFill>
                  <a:schemeClr val="accent2"/>
                </a:solidFill>
              </a:rPr>
              <a:t>firing rate</a:t>
            </a:r>
            <a:r>
              <a:rPr lang="en-US" dirty="0"/>
              <a:t> of a neuron</a:t>
            </a:r>
          </a:p>
          <a:p>
            <a:pPr marL="742950" lvl="1" indent="-285750">
              <a:buFont typeface="Arial" charset="0"/>
              <a:buChar char="•"/>
              <a:defRPr/>
            </a:pPr>
            <a:r>
              <a:rPr lang="en-US" dirty="0"/>
              <a:t>0 = not firing at all </a:t>
            </a:r>
          </a:p>
          <a:p>
            <a:pPr marL="742950" lvl="1" indent="-285750">
              <a:buFont typeface="Arial" charset="0"/>
              <a:buChar char="•"/>
              <a:defRPr/>
            </a:pPr>
            <a:r>
              <a:rPr lang="en-US" dirty="0"/>
              <a:t>1 = fully firing</a:t>
            </a:r>
          </a:p>
          <a:p>
            <a:pPr marL="742950" lvl="1" indent="-285750">
              <a:buFont typeface="Arial" charset="0"/>
              <a:buChar char="•"/>
              <a:defRPr/>
            </a:pPr>
            <a:endParaRPr lang="en-US" dirty="0"/>
          </a:p>
          <a:p>
            <a:pPr marL="285750" lvl="2" indent="-285750">
              <a:buFont typeface=".AppleSystemUIFont" charset="-120"/>
              <a:buChar char="-"/>
              <a:defRPr/>
            </a:pPr>
            <a:r>
              <a:rPr lang="en-US" dirty="0"/>
              <a:t>Sigmoid neurons </a:t>
            </a:r>
            <a:r>
              <a:rPr lang="en-US" b="1" dirty="0">
                <a:solidFill>
                  <a:schemeClr val="accent2"/>
                </a:solidFill>
              </a:rPr>
              <a:t>saturate</a:t>
            </a:r>
            <a:r>
              <a:rPr lang="en-US" dirty="0"/>
              <a:t> and </a:t>
            </a:r>
            <a:r>
              <a:rPr lang="en-US" b="1" dirty="0">
                <a:solidFill>
                  <a:schemeClr val="accent2"/>
                </a:solidFill>
              </a:rPr>
              <a:t>kill gradients</a:t>
            </a:r>
            <a:r>
              <a:rPr lang="en-US" dirty="0"/>
              <a:t>, thus NN will barely learn</a:t>
            </a:r>
            <a:endParaRPr lang="en-US" b="1" dirty="0">
              <a:solidFill>
                <a:schemeClr val="accent2"/>
              </a:solidFill>
            </a:endParaRPr>
          </a:p>
          <a:p>
            <a:pPr marL="742950" lvl="1" indent="-285750">
              <a:buSzPct val="110000"/>
              <a:buFont typeface="Arial" charset="0"/>
              <a:buChar char="•"/>
              <a:defRPr/>
            </a:pPr>
            <a:r>
              <a:rPr lang="en-US" dirty="0"/>
              <a:t>when the neuron’s activation are 0 or 1 (saturate)</a:t>
            </a:r>
          </a:p>
          <a:p>
            <a:pPr marL="1200150" lvl="2" indent="-285750">
              <a:buSzPct val="110000"/>
              <a:buFont typeface="AppleColorEmoji" charset="0"/>
              <a:buChar char="🙁"/>
              <a:defRPr/>
            </a:pPr>
            <a:r>
              <a:rPr lang="en-US" dirty="0"/>
              <a:t>gradient at these regions almost zero </a:t>
            </a:r>
          </a:p>
          <a:p>
            <a:pPr marL="1200150" lvl="2" indent="-285750">
              <a:buSzPct val="110000"/>
              <a:buFont typeface="AppleColorEmoji" charset="0"/>
              <a:buChar char="🙁"/>
              <a:defRPr/>
            </a:pPr>
            <a:r>
              <a:rPr lang="en-US" dirty="0"/>
              <a:t>almost no signal will flow to its weights </a:t>
            </a:r>
          </a:p>
          <a:p>
            <a:pPr marL="1200150" lvl="2" indent="-285750">
              <a:buSzPct val="110000"/>
              <a:buFont typeface="AppleColorEmoji" charset="0"/>
              <a:buChar char="🙁"/>
              <a:defRPr/>
            </a:pPr>
            <a:r>
              <a:rPr lang="en-US" dirty="0"/>
              <a:t>if initial weights are too large then most neurons would saturate</a:t>
            </a:r>
          </a:p>
        </p:txBody>
      </p:sp>
      <p:sp>
        <p:nvSpPr>
          <p:cNvPr id="2" name="Ορθογώνιο 1"/>
          <p:cNvSpPr/>
          <p:nvPr/>
        </p:nvSpPr>
        <p:spPr>
          <a:xfrm>
            <a:off x="5346700" y="1421633"/>
            <a:ext cx="3898900" cy="1200329"/>
          </a:xfrm>
          <a:prstGeom prst="rect">
            <a:avLst/>
          </a:prstGeom>
        </p:spPr>
        <p:txBody>
          <a:bodyPr wrap="square">
            <a:spAutoFit/>
          </a:bodyPr>
          <a:lstStyle/>
          <a:p>
            <a:pPr>
              <a:defRPr/>
            </a:pPr>
            <a:r>
              <a:rPr lang="en-US" dirty="0"/>
              <a:t>Takes a real-valued number and “squashes” it into range between 0 and 1. </a:t>
            </a:r>
          </a:p>
          <a:p>
            <a:pPr>
              <a:defRPr/>
            </a:pP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6677231" y="2314185"/>
                <a:ext cx="12378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2000" i="1">
                              <a:latin typeface="Cambria Math" panose="02040503050406030204" pitchFamily="18" charset="0"/>
                            </a:rPr>
                          </m:ctrlPr>
                        </m:sSupPr>
                        <m:e>
                          <m:r>
                            <a:rPr lang="en-US" sz="2000" i="1">
                              <a:latin typeface="Cambria Math" charset="0"/>
                            </a:rPr>
                            <m:t>𝑅</m:t>
                          </m:r>
                        </m:e>
                        <m:sup>
                          <m:r>
                            <a:rPr lang="en-US" sz="2000" i="1">
                              <a:latin typeface="Cambria Math" charset="0"/>
                            </a:rPr>
                            <m:t>𝑛</m:t>
                          </m:r>
                        </m:sup>
                      </m:sSup>
                      <m:r>
                        <a:rPr lang="is-IS" sz="2000" i="1">
                          <a:latin typeface="Cambria Math" charset="0"/>
                        </a:rPr>
                        <m:t>→</m:t>
                      </m:r>
                      <m:d>
                        <m:dPr>
                          <m:begChr m:val="["/>
                          <m:endChr m:val="]"/>
                          <m:ctrlPr>
                            <a:rPr lang="mr-IN" sz="2000" i="1">
                              <a:latin typeface="Cambria Math" panose="02040503050406030204" pitchFamily="18" charset="0"/>
                            </a:rPr>
                          </m:ctrlPr>
                        </m:dPr>
                        <m:e>
                          <m:r>
                            <a:rPr lang="en-US" sz="2000" i="1">
                              <a:latin typeface="Cambria Math" charset="0"/>
                            </a:rPr>
                            <m:t>0,1</m:t>
                          </m:r>
                        </m:e>
                      </m:d>
                    </m:oMath>
                  </m:oMathPara>
                </a14:m>
                <a:endParaRPr lang="el-GR" sz="2000" i="1" dirty="0"/>
              </a:p>
            </p:txBody>
          </p:sp>
        </mc:Choice>
        <mc:Fallback xmlns="">
          <p:sp>
            <p:nvSpPr>
              <p:cNvPr id="3" name="TextBox 2"/>
              <p:cNvSpPr txBox="1">
                <a:spLocks noRot="1" noChangeAspect="1" noMove="1" noResize="1" noEditPoints="1" noAdjustHandles="1" noChangeArrowheads="1" noChangeShapeType="1" noTextEdit="1"/>
              </p:cNvSpPr>
              <p:nvPr/>
            </p:nvSpPr>
            <p:spPr>
              <a:xfrm>
                <a:off x="6677231" y="2314185"/>
                <a:ext cx="1237839" cy="307777"/>
              </a:xfrm>
              <a:prstGeom prst="rect">
                <a:avLst/>
              </a:prstGeom>
              <a:blipFill>
                <a:blip r:embed="rId4"/>
                <a:stretch>
                  <a:fillRect l="-4433" b="-8000"/>
                </a:stretch>
              </a:blipFill>
            </p:spPr>
            <p:txBody>
              <a:bodyPr/>
              <a:lstStyle/>
              <a:p>
                <a:r>
                  <a:rPr lang="ru-RU">
                    <a:noFill/>
                  </a:rPr>
                  <a:t> </a:t>
                </a:r>
              </a:p>
            </p:txBody>
          </p:sp>
        </mc:Fallback>
      </mc:AlternateContent>
    </p:spTree>
    <p:extLst>
      <p:ext uri="{BB962C8B-B14F-4D97-AF65-F5344CB8AC3E}">
        <p14:creationId xmlns:p14="http://schemas.microsoft.com/office/powerpoint/2010/main" val="1007009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075280" y="182564"/>
            <a:ext cx="8041440" cy="8588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00B050"/>
                </a:solidFill>
              </a:rPr>
              <a:t>Activation: </a:t>
            </a:r>
            <a:r>
              <a:rPr lang="en-US" dirty="0" err="1">
                <a:solidFill>
                  <a:srgbClr val="00B050"/>
                </a:solidFill>
              </a:rPr>
              <a:t>Tanh</a:t>
            </a:r>
            <a:endParaRPr lang="en-US" dirty="0">
              <a:solidFill>
                <a:srgbClr val="00B050"/>
              </a:solidFill>
            </a:endParaRPr>
          </a:p>
        </p:txBody>
      </p:sp>
      <mc:AlternateContent xmlns:mc="http://schemas.openxmlformats.org/markup-compatibility/2006" xmlns:a14="http://schemas.microsoft.com/office/drawing/2010/main">
        <mc:Choice Requires="a14">
          <p:sp>
            <p:nvSpPr>
              <p:cNvPr id="14" name="Ορθογώνιο 13"/>
              <p:cNvSpPr/>
              <p:nvPr/>
            </p:nvSpPr>
            <p:spPr>
              <a:xfrm>
                <a:off x="1922880" y="3740858"/>
                <a:ext cx="8478420" cy="923330"/>
              </a:xfrm>
              <a:prstGeom prst="rect">
                <a:avLst/>
              </a:prstGeom>
            </p:spPr>
            <p:txBody>
              <a:bodyPr wrap="square">
                <a:spAutoFit/>
              </a:bodyPr>
              <a:lstStyle/>
              <a:p>
                <a:pPr marL="285750" lvl="2" indent="-285750">
                  <a:buFont typeface=".AppleSystemUIFont" charset="-120"/>
                  <a:buChar char="-"/>
                  <a:defRPr/>
                </a:pPr>
                <a:r>
                  <a:rPr lang="en-US" dirty="0"/>
                  <a:t>Like sigmoid, </a:t>
                </a:r>
                <a:r>
                  <a:rPr lang="en-US" dirty="0" err="1"/>
                  <a:t>tanh</a:t>
                </a:r>
                <a:r>
                  <a:rPr lang="en-US" dirty="0"/>
                  <a:t> neurons </a:t>
                </a:r>
                <a:r>
                  <a:rPr lang="en-US" b="1" dirty="0">
                    <a:solidFill>
                      <a:schemeClr val="accent2"/>
                    </a:solidFill>
                  </a:rPr>
                  <a:t>saturate</a:t>
                </a:r>
              </a:p>
              <a:p>
                <a:pPr marL="285750" lvl="2" indent="-285750">
                  <a:buFont typeface=".AppleSystemUIFont" charset="-120"/>
                  <a:buChar char="-"/>
                  <a:defRPr/>
                </a:pPr>
                <a:r>
                  <a:rPr lang="en-US" dirty="0"/>
                  <a:t>Unlike sigmoid, output is </a:t>
                </a:r>
                <a:r>
                  <a:rPr lang="en-US" b="1" dirty="0">
                    <a:solidFill>
                      <a:schemeClr val="accent2"/>
                    </a:solidFill>
                  </a:rPr>
                  <a:t>zero-centered</a:t>
                </a:r>
              </a:p>
              <a:p>
                <a:pPr marL="285750" lvl="2" indent="-285750">
                  <a:buFont typeface=".AppleSystemUIFont" charset="-120"/>
                  <a:buChar char="-"/>
                  <a:defRPr/>
                </a:pPr>
                <a:r>
                  <a:rPr lang="en-US" dirty="0" err="1"/>
                  <a:t>Tanh</a:t>
                </a:r>
                <a:r>
                  <a:rPr lang="en-US" dirty="0"/>
                  <a:t> is a </a:t>
                </a:r>
                <a:r>
                  <a:rPr lang="en-US" b="1" dirty="0">
                    <a:solidFill>
                      <a:schemeClr val="accent2"/>
                    </a:solidFill>
                  </a:rPr>
                  <a:t>scaled sigmoid</a:t>
                </a:r>
                <a:r>
                  <a:rPr lang="en-US" dirty="0"/>
                  <a:t>: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charset="0"/>
                          </a:rPr>
                          <m:t>tanh</m:t>
                        </m:r>
                      </m:fName>
                      <m:e>
                        <m:d>
                          <m:dPr>
                            <m:ctrlPr>
                              <a:rPr lang="en-US" i="1">
                                <a:latin typeface="Cambria Math" panose="02040503050406030204" pitchFamily="18" charset="0"/>
                              </a:rPr>
                            </m:ctrlPr>
                          </m:dPr>
                          <m:e>
                            <m:r>
                              <a:rPr lang="en-US" i="1">
                                <a:latin typeface="Cambria Math" charset="0"/>
                              </a:rPr>
                              <m:t>𝑥</m:t>
                            </m:r>
                          </m:e>
                        </m:d>
                      </m:e>
                    </m:func>
                    <m:r>
                      <a:rPr lang="en-US" i="1">
                        <a:latin typeface="Cambria Math" charset="0"/>
                      </a:rPr>
                      <m:t>=2</m:t>
                    </m:r>
                    <m:r>
                      <a:rPr lang="en-US" i="1">
                        <a:latin typeface="Cambria Math" charset="0"/>
                      </a:rPr>
                      <m:t>𝑠𝑖𝑔𝑚</m:t>
                    </m:r>
                    <m:d>
                      <m:dPr>
                        <m:ctrlPr>
                          <a:rPr lang="en-US" i="1">
                            <a:latin typeface="Cambria Math" panose="02040503050406030204" pitchFamily="18" charset="0"/>
                          </a:rPr>
                        </m:ctrlPr>
                      </m:dPr>
                      <m:e>
                        <m:r>
                          <a:rPr lang="en-US" i="1">
                            <a:latin typeface="Cambria Math" charset="0"/>
                          </a:rPr>
                          <m:t>2</m:t>
                        </m:r>
                        <m:r>
                          <a:rPr lang="en-US" i="1">
                            <a:latin typeface="Cambria Math" charset="0"/>
                          </a:rPr>
                          <m:t>𝑥</m:t>
                        </m:r>
                      </m:e>
                    </m:d>
                    <m:r>
                      <a:rPr lang="en-US" i="1">
                        <a:latin typeface="Cambria Math" charset="0"/>
                      </a:rPr>
                      <m:t>−1</m:t>
                    </m:r>
                  </m:oMath>
                </a14:m>
                <a:endParaRPr lang="en-US" dirty="0"/>
              </a:p>
            </p:txBody>
          </p:sp>
        </mc:Choice>
        <mc:Fallback xmlns="">
          <p:sp>
            <p:nvSpPr>
              <p:cNvPr id="14" name="Ορθογώνιο 13"/>
              <p:cNvSpPr>
                <a:spLocks noRot="1" noChangeAspect="1" noMove="1" noResize="1" noEditPoints="1" noAdjustHandles="1" noChangeArrowheads="1" noChangeShapeType="1" noTextEdit="1"/>
              </p:cNvSpPr>
              <p:nvPr/>
            </p:nvSpPr>
            <p:spPr>
              <a:xfrm>
                <a:off x="1922880" y="3740858"/>
                <a:ext cx="8478420" cy="923330"/>
              </a:xfrm>
              <a:prstGeom prst="rect">
                <a:avLst/>
              </a:prstGeom>
              <a:blipFill>
                <a:blip r:embed="rId3"/>
                <a:stretch>
                  <a:fillRect l="-791" t="-7285" b="-11921"/>
                </a:stretch>
              </a:blipFill>
            </p:spPr>
            <p:txBody>
              <a:bodyPr/>
              <a:lstStyle/>
              <a:p>
                <a:r>
                  <a:rPr lang="ru-RU">
                    <a:noFill/>
                  </a:rPr>
                  <a:t> </a:t>
                </a:r>
              </a:p>
            </p:txBody>
          </p:sp>
        </mc:Fallback>
      </mc:AlternateContent>
      <p:sp>
        <p:nvSpPr>
          <p:cNvPr id="2" name="Ορθογώνιο 1"/>
          <p:cNvSpPr/>
          <p:nvPr/>
        </p:nvSpPr>
        <p:spPr>
          <a:xfrm>
            <a:off x="5346700" y="1421633"/>
            <a:ext cx="3898900" cy="1200329"/>
          </a:xfrm>
          <a:prstGeom prst="rect">
            <a:avLst/>
          </a:prstGeom>
        </p:spPr>
        <p:txBody>
          <a:bodyPr wrap="square">
            <a:spAutoFit/>
          </a:bodyPr>
          <a:lstStyle/>
          <a:p>
            <a:pPr>
              <a:defRPr/>
            </a:pPr>
            <a:r>
              <a:rPr lang="en-US" dirty="0"/>
              <a:t>Takes a real-valued number and “squashes” it into range between -1 and 1. </a:t>
            </a:r>
          </a:p>
          <a:p>
            <a:pPr>
              <a:defRPr/>
            </a:pP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6677230" y="2314185"/>
                <a:ext cx="143020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2000" i="1">
                              <a:latin typeface="Cambria Math" panose="02040503050406030204" pitchFamily="18" charset="0"/>
                            </a:rPr>
                          </m:ctrlPr>
                        </m:sSupPr>
                        <m:e>
                          <m:r>
                            <a:rPr lang="en-US" sz="2000" i="1">
                              <a:latin typeface="Cambria Math" charset="0"/>
                            </a:rPr>
                            <m:t>𝑅</m:t>
                          </m:r>
                        </m:e>
                        <m:sup>
                          <m:r>
                            <a:rPr lang="en-US" sz="2000" i="1">
                              <a:latin typeface="Cambria Math" charset="0"/>
                            </a:rPr>
                            <m:t>𝑛</m:t>
                          </m:r>
                        </m:sup>
                      </m:sSup>
                      <m:r>
                        <a:rPr lang="is-IS" sz="2000" i="1">
                          <a:latin typeface="Cambria Math" charset="0"/>
                        </a:rPr>
                        <m:t>→</m:t>
                      </m:r>
                      <m:d>
                        <m:dPr>
                          <m:begChr m:val="["/>
                          <m:endChr m:val="]"/>
                          <m:ctrlPr>
                            <a:rPr lang="mr-IN" sz="2000" i="1">
                              <a:latin typeface="Cambria Math" panose="02040503050406030204" pitchFamily="18" charset="0"/>
                            </a:rPr>
                          </m:ctrlPr>
                        </m:dPr>
                        <m:e>
                          <m:r>
                            <a:rPr lang="en-US" sz="2000" i="1">
                              <a:latin typeface="Cambria Math" charset="0"/>
                              <a:ea typeface="Cambria Math" charset="0"/>
                              <a:cs typeface="Cambria Math" charset="0"/>
                            </a:rPr>
                            <m:t>−1</m:t>
                          </m:r>
                          <m:r>
                            <a:rPr lang="en-US" sz="2000" i="1">
                              <a:latin typeface="Cambria Math" charset="0"/>
                            </a:rPr>
                            <m:t>,1</m:t>
                          </m:r>
                        </m:e>
                      </m:d>
                    </m:oMath>
                  </m:oMathPara>
                </a14:m>
                <a:endParaRPr lang="el-GR" sz="2000" i="1" dirty="0"/>
              </a:p>
            </p:txBody>
          </p:sp>
        </mc:Choice>
        <mc:Fallback xmlns="">
          <p:sp>
            <p:nvSpPr>
              <p:cNvPr id="3" name="TextBox 2"/>
              <p:cNvSpPr txBox="1">
                <a:spLocks noRot="1" noChangeAspect="1" noMove="1" noResize="1" noEditPoints="1" noAdjustHandles="1" noChangeArrowheads="1" noChangeShapeType="1" noTextEdit="1"/>
              </p:cNvSpPr>
              <p:nvPr/>
            </p:nvSpPr>
            <p:spPr>
              <a:xfrm>
                <a:off x="6677230" y="2314185"/>
                <a:ext cx="1430200" cy="307777"/>
              </a:xfrm>
              <a:prstGeom prst="rect">
                <a:avLst/>
              </a:prstGeom>
              <a:blipFill>
                <a:blip r:embed="rId4"/>
                <a:stretch>
                  <a:fillRect l="-3404" b="-8000"/>
                </a:stretch>
              </a:blipFill>
            </p:spPr>
            <p:txBody>
              <a:bodyPr/>
              <a:lstStyle/>
              <a:p>
                <a:r>
                  <a:rPr lang="ru-RU">
                    <a:noFill/>
                  </a:rPr>
                  <a:t> </a:t>
                </a:r>
              </a:p>
            </p:txBody>
          </p:sp>
        </mc:Fallback>
      </mc:AlternateContent>
      <p:pic>
        <p:nvPicPr>
          <p:cNvPr id="5" name="Εικόνα 4"/>
          <p:cNvPicPr>
            <a:picLocks noChangeAspect="1"/>
          </p:cNvPicPr>
          <p:nvPr/>
        </p:nvPicPr>
        <p:blipFill>
          <a:blip r:embed="rId5"/>
          <a:stretch>
            <a:fillRect/>
          </a:stretch>
        </p:blipFill>
        <p:spPr>
          <a:xfrm>
            <a:off x="2181931" y="1155921"/>
            <a:ext cx="2993318" cy="2110352"/>
          </a:xfrm>
          <a:prstGeom prst="rect">
            <a:avLst/>
          </a:prstGeom>
        </p:spPr>
      </p:pic>
    </p:spTree>
    <p:extLst>
      <p:ext uri="{BB962C8B-B14F-4D97-AF65-F5344CB8AC3E}">
        <p14:creationId xmlns:p14="http://schemas.microsoft.com/office/powerpoint/2010/main" val="188514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075280" y="182564"/>
            <a:ext cx="8041440" cy="8588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00B050"/>
                </a:solidFill>
              </a:rPr>
              <a:t>Activation: </a:t>
            </a:r>
            <a:r>
              <a:rPr lang="en-US" dirty="0" err="1">
                <a:solidFill>
                  <a:srgbClr val="00B050"/>
                </a:solidFill>
              </a:rPr>
              <a:t>ReLU</a:t>
            </a:r>
            <a:endParaRPr lang="en-US" dirty="0">
              <a:solidFill>
                <a:srgbClr val="00B050"/>
              </a:solidFill>
            </a:endParaRPr>
          </a:p>
        </p:txBody>
      </p:sp>
      <p:sp>
        <p:nvSpPr>
          <p:cNvPr id="2" name="Ορθογώνιο 1"/>
          <p:cNvSpPr/>
          <p:nvPr/>
        </p:nvSpPr>
        <p:spPr>
          <a:xfrm>
            <a:off x="5346700" y="1421632"/>
            <a:ext cx="3898900" cy="923330"/>
          </a:xfrm>
          <a:prstGeom prst="rect">
            <a:avLst/>
          </a:prstGeom>
        </p:spPr>
        <p:txBody>
          <a:bodyPr wrap="square">
            <a:spAutoFit/>
          </a:bodyPr>
          <a:lstStyle/>
          <a:p>
            <a:pPr>
              <a:defRPr/>
            </a:pPr>
            <a:r>
              <a:rPr lang="en-US" dirty="0"/>
              <a:t>Takes a real-valued number and thresholds it at zero</a:t>
            </a:r>
          </a:p>
          <a:p>
            <a:pPr>
              <a:defRPr/>
            </a:pP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6677231" y="2314185"/>
                <a:ext cx="102675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2000" i="1">
                              <a:latin typeface="Cambria Math" panose="02040503050406030204" pitchFamily="18" charset="0"/>
                            </a:rPr>
                          </m:ctrlPr>
                        </m:sSupPr>
                        <m:e>
                          <m:r>
                            <a:rPr lang="en-US" sz="2000" i="1">
                              <a:latin typeface="Cambria Math" charset="0"/>
                            </a:rPr>
                            <m:t>𝑅</m:t>
                          </m:r>
                        </m:e>
                        <m:sup>
                          <m:r>
                            <a:rPr lang="en-US" sz="2000" i="1">
                              <a:latin typeface="Cambria Math" charset="0"/>
                            </a:rPr>
                            <m:t>𝑛</m:t>
                          </m:r>
                        </m:sup>
                      </m:sSup>
                      <m:r>
                        <a:rPr lang="is-IS" sz="2000" i="1">
                          <a:latin typeface="Cambria Math" charset="0"/>
                        </a:rPr>
                        <m:t>→</m:t>
                      </m:r>
                      <m:sSubSup>
                        <m:sSubSupPr>
                          <m:ctrlPr>
                            <a:rPr lang="en-US" sz="2000" i="1">
                              <a:latin typeface="Cambria Math" panose="02040503050406030204" pitchFamily="18" charset="0"/>
                            </a:rPr>
                          </m:ctrlPr>
                        </m:sSubSupPr>
                        <m:e>
                          <m:r>
                            <a:rPr lang="en-US" sz="2000" i="1">
                              <a:latin typeface="Cambria Math" charset="0"/>
                            </a:rPr>
                            <m:t>𝑅</m:t>
                          </m:r>
                        </m:e>
                        <m:sub>
                          <m:r>
                            <a:rPr lang="en-US" sz="2000" i="1">
                              <a:latin typeface="Cambria Math" charset="0"/>
                            </a:rPr>
                            <m:t>+</m:t>
                          </m:r>
                        </m:sub>
                        <m:sup>
                          <m:r>
                            <a:rPr lang="en-US" sz="2000" i="1">
                              <a:latin typeface="Cambria Math" charset="0"/>
                            </a:rPr>
                            <m:t>𝑛</m:t>
                          </m:r>
                        </m:sup>
                      </m:sSubSup>
                    </m:oMath>
                  </m:oMathPara>
                </a14:m>
                <a:endParaRPr lang="el-GR" sz="2000" i="1" dirty="0"/>
              </a:p>
            </p:txBody>
          </p:sp>
        </mc:Choice>
        <mc:Fallback xmlns="">
          <p:sp>
            <p:nvSpPr>
              <p:cNvPr id="3" name="TextBox 2"/>
              <p:cNvSpPr txBox="1">
                <a:spLocks noRot="1" noChangeAspect="1" noMove="1" noResize="1" noEditPoints="1" noAdjustHandles="1" noChangeArrowheads="1" noChangeShapeType="1" noTextEdit="1"/>
              </p:cNvSpPr>
              <p:nvPr/>
            </p:nvSpPr>
            <p:spPr>
              <a:xfrm>
                <a:off x="6677231" y="2314185"/>
                <a:ext cx="1026755" cy="307777"/>
              </a:xfrm>
              <a:prstGeom prst="rect">
                <a:avLst/>
              </a:prstGeom>
              <a:blipFill>
                <a:blip r:embed="rId3"/>
                <a:stretch>
                  <a:fillRect l="-5325" r="-1775" b="-16000"/>
                </a:stretch>
              </a:blipFill>
            </p:spPr>
            <p:txBody>
              <a:bodyPr/>
              <a:lstStyle/>
              <a:p>
                <a:r>
                  <a:rPr lang="ru-RU">
                    <a:noFill/>
                  </a:rPr>
                  <a:t> </a:t>
                </a:r>
              </a:p>
            </p:txBody>
          </p:sp>
        </mc:Fallback>
      </mc:AlternateContent>
      <p:pic>
        <p:nvPicPr>
          <p:cNvPr id="6" name="Εικόνα 5"/>
          <p:cNvPicPr>
            <a:picLocks noChangeAspect="1"/>
          </p:cNvPicPr>
          <p:nvPr/>
        </p:nvPicPr>
        <p:blipFill>
          <a:blip r:embed="rId4"/>
          <a:stretch>
            <a:fillRect/>
          </a:stretch>
        </p:blipFill>
        <p:spPr>
          <a:xfrm>
            <a:off x="2181931" y="1191898"/>
            <a:ext cx="2993318" cy="2140831"/>
          </a:xfrm>
          <a:prstGeom prst="rect">
            <a:avLst/>
          </a:prstGeom>
        </p:spPr>
      </p:pic>
      <p:sp>
        <p:nvSpPr>
          <p:cNvPr id="9" name="Rectangle 8"/>
          <p:cNvSpPr/>
          <p:nvPr/>
        </p:nvSpPr>
        <p:spPr>
          <a:xfrm>
            <a:off x="2181932" y="3609727"/>
            <a:ext cx="7934789" cy="2862322"/>
          </a:xfrm>
          <a:prstGeom prst="rect">
            <a:avLst/>
          </a:prstGeom>
        </p:spPr>
        <p:txBody>
          <a:bodyPr wrap="square">
            <a:spAutoFit/>
          </a:bodyPr>
          <a:lstStyle/>
          <a:p>
            <a:r>
              <a:rPr lang="en-US" dirty="0"/>
              <a:t>Most Deep Networks use </a:t>
            </a:r>
            <a:r>
              <a:rPr lang="en-US" dirty="0" err="1"/>
              <a:t>ReLU</a:t>
            </a:r>
            <a:r>
              <a:rPr lang="en-US" dirty="0"/>
              <a:t> nowadays </a:t>
            </a:r>
          </a:p>
          <a:p>
            <a:pPr marL="285750" indent="-285750">
              <a:buFont typeface="AppleColorEmoji" charset="0"/>
              <a:buChar char="🙂"/>
            </a:pPr>
            <a:endParaRPr lang="en-US" dirty="0"/>
          </a:p>
          <a:p>
            <a:pPr marL="285750" indent="-285750">
              <a:buFont typeface="AppleColorEmoji" charset="0"/>
              <a:buChar char="🙂"/>
            </a:pPr>
            <a:r>
              <a:rPr lang="en-US" dirty="0"/>
              <a:t>Trains much </a:t>
            </a:r>
            <a:r>
              <a:rPr lang="en-US" b="1" dirty="0">
                <a:solidFill>
                  <a:schemeClr val="accent2"/>
                </a:solidFill>
              </a:rPr>
              <a:t>faster</a:t>
            </a:r>
          </a:p>
          <a:p>
            <a:pPr marL="742950" lvl="1" indent="-285750">
              <a:buFont typeface="Arial" charset="0"/>
              <a:buChar char="•"/>
            </a:pPr>
            <a:r>
              <a:rPr lang="en-US" dirty="0"/>
              <a:t>accelerates the convergence of SGD</a:t>
            </a:r>
          </a:p>
          <a:p>
            <a:pPr marL="742950" lvl="1" indent="-285750">
              <a:buFont typeface="Arial" charset="0"/>
              <a:buChar char="•"/>
            </a:pPr>
            <a:r>
              <a:rPr lang="en-US" dirty="0"/>
              <a:t>due to linear, non-saturating form </a:t>
            </a:r>
          </a:p>
          <a:p>
            <a:pPr marL="285750" indent="-285750">
              <a:buFont typeface="AppleColorEmoji" charset="0"/>
              <a:buChar char="🙂"/>
            </a:pPr>
            <a:r>
              <a:rPr lang="en-US" dirty="0"/>
              <a:t>Less expensive operations</a:t>
            </a:r>
          </a:p>
          <a:p>
            <a:pPr marL="742950" lvl="1" indent="-285750">
              <a:buFont typeface="Arial" charset="0"/>
              <a:buChar char="•"/>
            </a:pPr>
            <a:r>
              <a:rPr lang="en-US" dirty="0"/>
              <a:t>compared to sigmoid/</a:t>
            </a:r>
            <a:r>
              <a:rPr lang="en-US" dirty="0" err="1"/>
              <a:t>tanh</a:t>
            </a:r>
            <a:r>
              <a:rPr lang="en-US" dirty="0"/>
              <a:t> (exponentials etc.)</a:t>
            </a:r>
          </a:p>
          <a:p>
            <a:pPr marL="742950" lvl="1" indent="-285750">
              <a:buFont typeface="Arial" charset="0"/>
              <a:buChar char="•"/>
            </a:pPr>
            <a:r>
              <a:rPr lang="en-US" dirty="0"/>
              <a:t>implemented by simply thresholding a matrix at zero</a:t>
            </a:r>
          </a:p>
          <a:p>
            <a:pPr marL="285750" indent="-285750">
              <a:buFont typeface="AppleColorEmoji" charset="0"/>
              <a:buChar char="🙂"/>
            </a:pPr>
            <a:r>
              <a:rPr lang="en-US" dirty="0"/>
              <a:t>More </a:t>
            </a:r>
            <a:r>
              <a:rPr lang="en-US" b="1" dirty="0">
                <a:solidFill>
                  <a:schemeClr val="accent2"/>
                </a:solidFill>
              </a:rPr>
              <a:t>expressive </a:t>
            </a:r>
          </a:p>
          <a:p>
            <a:pPr marL="285750" indent="-285750">
              <a:buFont typeface="AppleColorEmoji" charset="0"/>
              <a:buChar char="🙂"/>
            </a:pPr>
            <a:r>
              <a:rPr lang="en-US" dirty="0"/>
              <a:t>Prevents the </a:t>
            </a:r>
            <a:r>
              <a:rPr lang="en-US" b="1" dirty="0">
                <a:solidFill>
                  <a:schemeClr val="accent2"/>
                </a:solidFill>
              </a:rPr>
              <a:t>gradient vanishing problem</a:t>
            </a:r>
          </a:p>
        </p:txBody>
      </p:sp>
      <mc:AlternateContent xmlns:mc="http://schemas.openxmlformats.org/markup-compatibility/2006" xmlns:a14="http://schemas.microsoft.com/office/drawing/2010/main">
        <mc:Choice Requires="a14">
          <p:sp>
            <p:nvSpPr>
              <p:cNvPr id="8" name="Ορθογώνιο 7"/>
              <p:cNvSpPr/>
              <p:nvPr/>
            </p:nvSpPr>
            <p:spPr>
              <a:xfrm>
                <a:off x="7595137" y="1698631"/>
                <a:ext cx="19483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i="1">
                          <a:solidFill>
                            <a:srgbClr val="000000"/>
                          </a:solidFill>
                          <a:latin typeface="Cambria Math" charset="0"/>
                        </a:rPr>
                        <m:t>f</m:t>
                      </m:r>
                      <m:d>
                        <m:dPr>
                          <m:ctrlPr>
                            <a:rPr lang="en-US" i="1">
                              <a:solidFill>
                                <a:srgbClr val="000000"/>
                              </a:solidFill>
                              <a:latin typeface="Cambria Math" panose="02040503050406030204" pitchFamily="18" charset="0"/>
                            </a:rPr>
                          </m:ctrlPr>
                        </m:dPr>
                        <m:e>
                          <m:r>
                            <a:rPr lang="en-US" i="1">
                              <a:solidFill>
                                <a:srgbClr val="000000"/>
                              </a:solidFill>
                              <a:latin typeface="Cambria Math" charset="0"/>
                            </a:rPr>
                            <m:t>𝑥</m:t>
                          </m:r>
                        </m:e>
                      </m:d>
                      <m:r>
                        <a:rPr lang="en-US" i="1">
                          <a:solidFill>
                            <a:srgbClr val="000000"/>
                          </a:solidFill>
                          <a:latin typeface="Cambria Math" charset="0"/>
                        </a:rPr>
                        <m:t>= </m:t>
                      </m:r>
                      <m:r>
                        <m:rPr>
                          <m:sty m:val="p"/>
                        </m:rPr>
                        <a:rPr lang="en-US">
                          <a:solidFill>
                            <a:srgbClr val="000000"/>
                          </a:solidFill>
                          <a:latin typeface="Cambria Math" charset="0"/>
                        </a:rPr>
                        <m:t>max</m:t>
                      </m:r>
                      <m:r>
                        <a:rPr lang="en-US" i="1">
                          <a:solidFill>
                            <a:srgbClr val="000000"/>
                          </a:solidFill>
                          <a:latin typeface="Cambria Math" charset="0"/>
                        </a:rPr>
                        <m:t>⁡(0,</m:t>
                      </m:r>
                      <m:r>
                        <a:rPr lang="en-US" i="1">
                          <a:solidFill>
                            <a:srgbClr val="000000"/>
                          </a:solidFill>
                          <a:latin typeface="Cambria Math" charset="0"/>
                        </a:rPr>
                        <m:t>𝑥</m:t>
                      </m:r>
                      <m:r>
                        <a:rPr lang="en-US" i="1">
                          <a:solidFill>
                            <a:srgbClr val="000000"/>
                          </a:solidFill>
                          <a:latin typeface="Cambria Math" charset="0"/>
                        </a:rPr>
                        <m:t>)</m:t>
                      </m:r>
                    </m:oMath>
                  </m:oMathPara>
                </a14:m>
                <a:endParaRPr lang="el-GR" dirty="0"/>
              </a:p>
            </p:txBody>
          </p:sp>
        </mc:Choice>
        <mc:Fallback xmlns="">
          <p:sp>
            <p:nvSpPr>
              <p:cNvPr id="8" name="Ορθογώνιο 7"/>
              <p:cNvSpPr>
                <a:spLocks noRot="1" noChangeAspect="1" noMove="1" noResize="1" noEditPoints="1" noAdjustHandles="1" noChangeArrowheads="1" noChangeShapeType="1" noTextEdit="1"/>
              </p:cNvSpPr>
              <p:nvPr/>
            </p:nvSpPr>
            <p:spPr>
              <a:xfrm>
                <a:off x="7595137" y="1698631"/>
                <a:ext cx="1948354" cy="369332"/>
              </a:xfrm>
              <a:prstGeom prst="rect">
                <a:avLst/>
              </a:prstGeom>
              <a:blipFill>
                <a:blip r:embed="rId5"/>
                <a:stretch>
                  <a:fillRect b="-15000"/>
                </a:stretch>
              </a:blipFill>
            </p:spPr>
            <p:txBody>
              <a:bodyPr/>
              <a:lstStyle/>
              <a:p>
                <a:r>
                  <a:rPr lang="ru-RU">
                    <a:noFill/>
                  </a:rPr>
                  <a:t> </a:t>
                </a:r>
              </a:p>
            </p:txBody>
          </p:sp>
        </mc:Fallback>
      </mc:AlternateContent>
    </p:spTree>
    <p:extLst>
      <p:ext uri="{BB962C8B-B14F-4D97-AF65-F5344CB8AC3E}">
        <p14:creationId xmlns:p14="http://schemas.microsoft.com/office/powerpoint/2010/main" val="1687240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Εικόνα 12"/>
          <p:cNvPicPr>
            <a:picLocks noChangeAspect="1"/>
          </p:cNvPicPr>
          <p:nvPr/>
        </p:nvPicPr>
        <p:blipFill>
          <a:blip r:embed="rId3"/>
          <a:stretch>
            <a:fillRect/>
          </a:stretch>
        </p:blipFill>
        <p:spPr>
          <a:xfrm>
            <a:off x="2844800" y="1041401"/>
            <a:ext cx="5956300" cy="2405993"/>
          </a:xfrm>
          <a:prstGeom prst="rect">
            <a:avLst/>
          </a:prstGeom>
        </p:spPr>
      </p:pic>
      <p:sp>
        <p:nvSpPr>
          <p:cNvPr id="14" name="Title 1"/>
          <p:cNvSpPr txBox="1">
            <a:spLocks/>
          </p:cNvSpPr>
          <p:nvPr/>
        </p:nvSpPr>
        <p:spPr>
          <a:xfrm>
            <a:off x="2075280" y="182564"/>
            <a:ext cx="8041440" cy="8588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00B050"/>
                </a:solidFill>
              </a:rPr>
              <a:t>Overfitting</a:t>
            </a:r>
          </a:p>
        </p:txBody>
      </p:sp>
      <p:sp>
        <p:nvSpPr>
          <p:cNvPr id="18" name="TextBox 17"/>
          <p:cNvSpPr txBox="1"/>
          <p:nvPr/>
        </p:nvSpPr>
        <p:spPr>
          <a:xfrm>
            <a:off x="7362737" y="4283743"/>
            <a:ext cx="3594100" cy="1477328"/>
          </a:xfrm>
          <a:prstGeom prst="rect">
            <a:avLst/>
          </a:prstGeom>
          <a:noFill/>
        </p:spPr>
        <p:txBody>
          <a:bodyPr wrap="square" rtlCol="0">
            <a:spAutoFit/>
          </a:bodyPr>
          <a:lstStyle/>
          <a:p>
            <a:pPr algn="just"/>
            <a:r>
              <a:rPr lang="en-US" dirty="0"/>
              <a:t>Learned hypothesis may </a:t>
            </a:r>
            <a:r>
              <a:rPr lang="en-US" b="1" dirty="0">
                <a:solidFill>
                  <a:schemeClr val="accent2"/>
                </a:solidFill>
              </a:rPr>
              <a:t>fit</a:t>
            </a:r>
            <a:r>
              <a:rPr lang="en-US" dirty="0"/>
              <a:t> the training data very well, even outliers (</a:t>
            </a:r>
            <a:r>
              <a:rPr lang="en-US" b="1" dirty="0">
                <a:solidFill>
                  <a:schemeClr val="accent2"/>
                </a:solidFill>
              </a:rPr>
              <a:t>noise</a:t>
            </a:r>
            <a:r>
              <a:rPr lang="en-US" dirty="0"/>
              <a:t>) but fail to </a:t>
            </a:r>
            <a:r>
              <a:rPr lang="en-US" b="1" dirty="0">
                <a:solidFill>
                  <a:schemeClr val="accent2"/>
                </a:solidFill>
              </a:rPr>
              <a:t>generalize</a:t>
            </a:r>
            <a:r>
              <a:rPr lang="en-US" dirty="0"/>
              <a:t> to new examples (test data)</a:t>
            </a:r>
            <a:endParaRPr lang="el-GR" dirty="0"/>
          </a:p>
        </p:txBody>
      </p:sp>
      <p:pic>
        <p:nvPicPr>
          <p:cNvPr id="20" name="Εικόνα 19"/>
          <p:cNvPicPr>
            <a:picLocks noChangeAspect="1"/>
          </p:cNvPicPr>
          <p:nvPr/>
        </p:nvPicPr>
        <p:blipFill>
          <a:blip r:embed="rId4"/>
          <a:stretch>
            <a:fillRect/>
          </a:stretch>
        </p:blipFill>
        <p:spPr>
          <a:xfrm>
            <a:off x="2844800" y="3569380"/>
            <a:ext cx="3956050" cy="2906053"/>
          </a:xfrm>
          <a:prstGeom prst="rect">
            <a:avLst/>
          </a:prstGeom>
        </p:spPr>
      </p:pic>
    </p:spTree>
    <p:extLst>
      <p:ext uri="{BB962C8B-B14F-4D97-AF65-F5344CB8AC3E}">
        <p14:creationId xmlns:p14="http://schemas.microsoft.com/office/powerpoint/2010/main" val="1866904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38301" y="1082346"/>
            <a:ext cx="3821145" cy="2044700"/>
          </a:xfrm>
          <a:prstGeom prst="rect">
            <a:avLst/>
          </a:prstGeom>
        </p:spPr>
      </p:pic>
      <p:sp>
        <p:nvSpPr>
          <p:cNvPr id="10" name="TextBox 9"/>
          <p:cNvSpPr txBox="1"/>
          <p:nvPr/>
        </p:nvSpPr>
        <p:spPr>
          <a:xfrm>
            <a:off x="1689770" y="3437565"/>
            <a:ext cx="7098631" cy="1477328"/>
          </a:xfrm>
          <a:prstGeom prst="rect">
            <a:avLst/>
          </a:prstGeom>
          <a:noFill/>
        </p:spPr>
        <p:txBody>
          <a:bodyPr wrap="square" rtlCol="0">
            <a:spAutoFit/>
          </a:bodyPr>
          <a:lstStyle/>
          <a:p>
            <a:r>
              <a:rPr lang="en-US" b="1" dirty="0">
                <a:solidFill>
                  <a:schemeClr val="accent2"/>
                </a:solidFill>
              </a:rPr>
              <a:t>L2 = weight decay</a:t>
            </a:r>
          </a:p>
          <a:p>
            <a:pPr marL="285750" indent="-285750">
              <a:buFont typeface="Arial" charset="0"/>
              <a:buChar char="•"/>
            </a:pPr>
            <a:r>
              <a:rPr lang="en-US" dirty="0"/>
              <a:t>Regularization term that penalizes big </a:t>
            </a:r>
            <a:r>
              <a:rPr lang="en-US" dirty="0" err="1"/>
              <a:t>weights,added</a:t>
            </a:r>
            <a:r>
              <a:rPr lang="en-US" dirty="0"/>
              <a:t> to the objective</a:t>
            </a:r>
          </a:p>
          <a:p>
            <a:pPr marL="285750" indent="-285750">
              <a:buFont typeface="Arial" charset="0"/>
              <a:buChar char="•"/>
            </a:pPr>
            <a:r>
              <a:rPr lang="en-US" dirty="0"/>
              <a:t>Weight decay value determines how dominant regularization is during gradient computation</a:t>
            </a:r>
          </a:p>
          <a:p>
            <a:pPr marL="285750" indent="-285750">
              <a:buFont typeface="Arial" charset="0"/>
              <a:buChar char="•"/>
            </a:pPr>
            <a:r>
              <a:rPr lang="en-US" dirty="0"/>
              <a:t>Big weight decay coefficient </a:t>
            </a:r>
            <a:r>
              <a:rPr lang="en-US" dirty="0">
                <a:sym typeface="Wingdings"/>
              </a:rPr>
              <a:t> big </a:t>
            </a:r>
            <a:r>
              <a:rPr lang="en-US" dirty="0"/>
              <a:t>penalty for big weights</a:t>
            </a:r>
            <a:endParaRPr lang="en-US" b="1" dirty="0">
              <a:solidFill>
                <a:schemeClr val="accent2"/>
              </a:solidFill>
            </a:endParaRPr>
          </a:p>
        </p:txBody>
      </p:sp>
      <p:sp>
        <p:nvSpPr>
          <p:cNvPr id="11" name="Title 1"/>
          <p:cNvSpPr txBox="1">
            <a:spLocks/>
          </p:cNvSpPr>
          <p:nvPr/>
        </p:nvSpPr>
        <p:spPr>
          <a:xfrm>
            <a:off x="2075280" y="182564"/>
            <a:ext cx="8041440" cy="8588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00B050"/>
                </a:solidFill>
              </a:rPr>
              <a:t>Regularization</a:t>
            </a:r>
          </a:p>
        </p:txBody>
      </p:sp>
      <p:sp>
        <p:nvSpPr>
          <p:cNvPr id="9" name="Ορθογώνιο 8"/>
          <p:cNvSpPr/>
          <p:nvPr/>
        </p:nvSpPr>
        <p:spPr>
          <a:xfrm>
            <a:off x="5459445" y="1249197"/>
            <a:ext cx="5046720" cy="1754326"/>
          </a:xfrm>
          <a:prstGeom prst="rect">
            <a:avLst/>
          </a:prstGeom>
        </p:spPr>
        <p:txBody>
          <a:bodyPr wrap="square">
            <a:spAutoFit/>
          </a:bodyPr>
          <a:lstStyle/>
          <a:p>
            <a:r>
              <a:rPr lang="en-US" b="1" dirty="0">
                <a:solidFill>
                  <a:schemeClr val="accent2"/>
                </a:solidFill>
              </a:rPr>
              <a:t>Dropout</a:t>
            </a:r>
          </a:p>
          <a:p>
            <a:pPr marL="285750" indent="-285750">
              <a:buFont typeface="Arial" charset="0"/>
              <a:buChar char="•"/>
            </a:pPr>
            <a:r>
              <a:rPr lang="en-US" dirty="0"/>
              <a:t>Randomly drop units (along with their connections) during training</a:t>
            </a:r>
          </a:p>
          <a:p>
            <a:pPr marL="285750" indent="-285750">
              <a:buFont typeface="Arial" charset="0"/>
              <a:buChar char="•"/>
            </a:pPr>
            <a:r>
              <a:rPr lang="en-US" dirty="0"/>
              <a:t>Each unit retained with fixed probability p, independent of other units </a:t>
            </a:r>
          </a:p>
          <a:p>
            <a:pPr marL="285750" indent="-285750">
              <a:buClr>
                <a:schemeClr val="tx1"/>
              </a:buClr>
              <a:buFont typeface="Arial" charset="0"/>
              <a:buChar char="•"/>
            </a:pPr>
            <a:r>
              <a:rPr lang="en-US" dirty="0">
                <a:solidFill>
                  <a:schemeClr val="accent2"/>
                </a:solidFill>
              </a:rPr>
              <a:t>Hyper-parameter</a:t>
            </a:r>
            <a:r>
              <a:rPr lang="en-US" dirty="0"/>
              <a:t> p to be chosen (tuned)</a:t>
            </a:r>
          </a:p>
        </p:txBody>
      </p:sp>
      <mc:AlternateContent xmlns:mc="http://schemas.openxmlformats.org/markup-compatibility/2006" xmlns:a14="http://schemas.microsoft.com/office/drawing/2010/main">
        <mc:Choice Requires="a14">
          <p:sp>
            <p:nvSpPr>
              <p:cNvPr id="13" name="Ορθογώνιο 12"/>
              <p:cNvSpPr/>
              <p:nvPr/>
            </p:nvSpPr>
            <p:spPr>
              <a:xfrm>
                <a:off x="7806789" y="3949349"/>
                <a:ext cx="3516600" cy="764312"/>
              </a:xfrm>
              <a:prstGeom prst="rect">
                <a:avLst/>
              </a:prstGeom>
            </p:spPr>
            <p:txBody>
              <a:bodyPr wrap="square">
                <a:spAutoFit/>
              </a:bodyPr>
              <a:lstStyle/>
              <a:p>
                <a:pPr/>
                <a14:m>
                  <m:oMathPara xmlns:m="http://schemas.openxmlformats.org/officeDocument/2006/math">
                    <m:oMathParaPr>
                      <m:jc m:val="right"/>
                    </m:oMathParaPr>
                    <m:oMath xmlns:m="http://schemas.openxmlformats.org/officeDocument/2006/math">
                      <m:sSub>
                        <m:sSubPr>
                          <m:ctrlPr>
                            <a:rPr lang="en-US" i="1">
                              <a:latin typeface="Cambria Math" panose="02040503050406030204" pitchFamily="18" charset="0"/>
                            </a:rPr>
                          </m:ctrlPr>
                        </m:sSubPr>
                        <m:e>
                          <m:r>
                            <a:rPr lang="en-US" i="1">
                              <a:latin typeface="Cambria Math" charset="0"/>
                            </a:rPr>
                            <m:t>𝐽</m:t>
                          </m:r>
                        </m:e>
                        <m:sub>
                          <m:r>
                            <a:rPr lang="en-US" i="1">
                              <a:latin typeface="Cambria Math" charset="0"/>
                            </a:rPr>
                            <m:t>𝑟𝑒𝑔</m:t>
                          </m:r>
                        </m:sub>
                      </m:sSub>
                      <m:d>
                        <m:dPr>
                          <m:ctrlPr>
                            <a:rPr lang="en-US" i="1">
                              <a:latin typeface="Cambria Math" panose="02040503050406030204" pitchFamily="18" charset="0"/>
                            </a:rPr>
                          </m:ctrlPr>
                        </m:dPr>
                        <m:e>
                          <m:r>
                            <a:rPr lang="el-GR" i="1">
                              <a:latin typeface="Cambria Math" charset="0"/>
                            </a:rPr>
                            <m:t>𝜃</m:t>
                          </m:r>
                        </m:e>
                      </m:d>
                      <m:r>
                        <a:rPr lang="en-US" i="1">
                          <a:latin typeface="Cambria Math" charset="0"/>
                        </a:rPr>
                        <m:t>= </m:t>
                      </m:r>
                      <m:r>
                        <a:rPr lang="en-US" i="1">
                          <a:latin typeface="Cambria Math" charset="0"/>
                        </a:rPr>
                        <m:t>𝐽</m:t>
                      </m:r>
                      <m:d>
                        <m:dPr>
                          <m:ctrlPr>
                            <a:rPr lang="en-US" i="1">
                              <a:latin typeface="Cambria Math" panose="02040503050406030204" pitchFamily="18" charset="0"/>
                            </a:rPr>
                          </m:ctrlPr>
                        </m:dPr>
                        <m:e>
                          <m:r>
                            <a:rPr lang="el-GR" i="1">
                              <a:latin typeface="Cambria Math" charset="0"/>
                            </a:rPr>
                            <m:t>𝜃</m:t>
                          </m:r>
                        </m:e>
                      </m:d>
                      <m:r>
                        <a:rPr lang="en-US" i="1">
                          <a:latin typeface="Cambria Math" charset="0"/>
                        </a:rPr>
                        <m:t>+</m:t>
                      </m:r>
                      <m:r>
                        <a:rPr lang="el-GR" i="1">
                          <a:latin typeface="Cambria Math" charset="0"/>
                        </a:rPr>
                        <m:t>𝜆</m:t>
                      </m:r>
                      <m:nary>
                        <m:naryPr>
                          <m:chr m:val="∑"/>
                          <m:supHide m:val="on"/>
                          <m:ctrlPr>
                            <a:rPr lang="el-GR" i="1">
                              <a:latin typeface="Cambria Math" panose="02040503050406030204" pitchFamily="18" charset="0"/>
                            </a:rPr>
                          </m:ctrlPr>
                        </m:naryPr>
                        <m:sub>
                          <m:r>
                            <m:rPr>
                              <m:brk m:alnAt="7"/>
                            </m:rPr>
                            <a:rPr lang="en-US" i="1">
                              <a:latin typeface="Cambria Math" charset="0"/>
                            </a:rPr>
                            <m:t>𝑘</m:t>
                          </m:r>
                        </m:sub>
                        <m:sup/>
                        <m:e>
                          <m:sSubSup>
                            <m:sSubSupPr>
                              <m:ctrlPr>
                                <a:rPr lang="en-US" i="1">
                                  <a:latin typeface="Cambria Math" panose="02040503050406030204" pitchFamily="18" charset="0"/>
                                </a:rPr>
                              </m:ctrlPr>
                            </m:sSubSupPr>
                            <m:e>
                              <m:r>
                                <a:rPr lang="el-GR" i="1">
                                  <a:latin typeface="Cambria Math" charset="0"/>
                                </a:rPr>
                                <m:t>𝜃</m:t>
                              </m:r>
                            </m:e>
                            <m:sub>
                              <m:r>
                                <a:rPr lang="en-US" i="1">
                                  <a:latin typeface="Cambria Math" charset="0"/>
                                </a:rPr>
                                <m:t>𝑘</m:t>
                              </m:r>
                            </m:sub>
                            <m:sup>
                              <m:r>
                                <a:rPr lang="en-US" i="1">
                                  <a:latin typeface="Cambria Math" charset="0"/>
                                </a:rPr>
                                <m:t>2</m:t>
                              </m:r>
                            </m:sup>
                          </m:sSubSup>
                        </m:e>
                      </m:nary>
                    </m:oMath>
                  </m:oMathPara>
                </a14:m>
                <a:endParaRPr lang="en-US" dirty="0"/>
              </a:p>
            </p:txBody>
          </p:sp>
        </mc:Choice>
        <mc:Fallback xmlns="">
          <p:sp>
            <p:nvSpPr>
              <p:cNvPr id="13" name="Ορθογώνιο 12"/>
              <p:cNvSpPr>
                <a:spLocks noRot="1" noChangeAspect="1" noMove="1" noResize="1" noEditPoints="1" noAdjustHandles="1" noChangeArrowheads="1" noChangeShapeType="1" noTextEdit="1"/>
              </p:cNvSpPr>
              <p:nvPr/>
            </p:nvSpPr>
            <p:spPr>
              <a:xfrm>
                <a:off x="7806789" y="3949349"/>
                <a:ext cx="3516600" cy="764312"/>
              </a:xfrm>
              <a:prstGeom prst="rect">
                <a:avLst/>
              </a:prstGeom>
              <a:blipFill>
                <a:blip r:embed="rId4"/>
                <a:stretch>
                  <a:fillRect/>
                </a:stretch>
              </a:blipFill>
            </p:spPr>
            <p:txBody>
              <a:bodyPr/>
              <a:lstStyle/>
              <a:p>
                <a:r>
                  <a:rPr lang="ru-RU">
                    <a:noFill/>
                  </a:rPr>
                  <a:t> </a:t>
                </a:r>
              </a:p>
            </p:txBody>
          </p:sp>
        </mc:Fallback>
      </mc:AlternateContent>
      <p:sp>
        <p:nvSpPr>
          <p:cNvPr id="14" name="TextBox 13"/>
          <p:cNvSpPr txBox="1"/>
          <p:nvPr/>
        </p:nvSpPr>
        <p:spPr>
          <a:xfrm>
            <a:off x="1689770" y="5454920"/>
            <a:ext cx="7790531" cy="1477328"/>
          </a:xfrm>
          <a:prstGeom prst="rect">
            <a:avLst/>
          </a:prstGeom>
          <a:noFill/>
        </p:spPr>
        <p:txBody>
          <a:bodyPr wrap="none" rtlCol="0">
            <a:spAutoFit/>
          </a:bodyPr>
          <a:lstStyle/>
          <a:p>
            <a:r>
              <a:rPr lang="en-US" b="1" dirty="0">
                <a:solidFill>
                  <a:schemeClr val="accent2"/>
                </a:solidFill>
              </a:rPr>
              <a:t>Early-stopping</a:t>
            </a:r>
          </a:p>
          <a:p>
            <a:pPr marL="285750" indent="-285750">
              <a:buFont typeface="Arial" charset="0"/>
              <a:buChar char="•"/>
            </a:pPr>
            <a:r>
              <a:rPr lang="en-US" dirty="0"/>
              <a:t>Use validation error to decide when to stop training</a:t>
            </a:r>
          </a:p>
          <a:p>
            <a:pPr marL="285750" indent="-285750">
              <a:buFont typeface="Arial" charset="0"/>
              <a:buChar char="•"/>
            </a:pPr>
            <a:r>
              <a:rPr lang="en-US" dirty="0"/>
              <a:t>Stop when monitored quantity has not improved after n subsequent epochs</a:t>
            </a:r>
          </a:p>
          <a:p>
            <a:pPr marL="285750" indent="-285750">
              <a:buFont typeface="Arial" charset="0"/>
              <a:buChar char="•"/>
            </a:pPr>
            <a:r>
              <a:rPr lang="en-US" dirty="0"/>
              <a:t>n is called patience </a:t>
            </a:r>
          </a:p>
          <a:p>
            <a:endParaRPr lang="el-GR" dirty="0"/>
          </a:p>
        </p:txBody>
      </p:sp>
    </p:spTree>
    <p:extLst>
      <p:ext uri="{BB962C8B-B14F-4D97-AF65-F5344CB8AC3E}">
        <p14:creationId xmlns:p14="http://schemas.microsoft.com/office/powerpoint/2010/main" val="1691692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075280" y="182564"/>
            <a:ext cx="8041440" cy="8588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00B050"/>
                </a:solidFill>
              </a:rPr>
              <a:t>Loss functions and output</a:t>
            </a:r>
          </a:p>
        </p:txBody>
      </p:sp>
      <p:cxnSp>
        <p:nvCxnSpPr>
          <p:cNvPr id="14" name="Ευθεία γραμμή σύνδεσης 13"/>
          <p:cNvCxnSpPr/>
          <p:nvPr/>
        </p:nvCxnSpPr>
        <p:spPr>
          <a:xfrm flipH="1">
            <a:off x="7024460" y="1453238"/>
            <a:ext cx="11341" cy="4997390"/>
          </a:xfrm>
          <a:prstGeom prst="line">
            <a:avLst/>
          </a:prstGeom>
        </p:spPr>
        <p:style>
          <a:lnRef idx="3">
            <a:schemeClr val="accent1"/>
          </a:lnRef>
          <a:fillRef idx="0">
            <a:schemeClr val="accent1"/>
          </a:fillRef>
          <a:effectRef idx="2">
            <a:schemeClr val="accent1"/>
          </a:effectRef>
          <a:fontRef idx="minor">
            <a:schemeClr val="tx1"/>
          </a:fontRef>
        </p:style>
      </p:cxnSp>
      <p:sp>
        <p:nvSpPr>
          <p:cNvPr id="16" name="TextBox 15"/>
          <p:cNvSpPr txBox="1"/>
          <p:nvPr/>
        </p:nvSpPr>
        <p:spPr>
          <a:xfrm>
            <a:off x="4537283" y="1041400"/>
            <a:ext cx="1630446" cy="400110"/>
          </a:xfrm>
          <a:prstGeom prst="rect">
            <a:avLst/>
          </a:prstGeom>
          <a:noFill/>
        </p:spPr>
        <p:txBody>
          <a:bodyPr wrap="none" rtlCol="0">
            <a:spAutoFit/>
          </a:bodyPr>
          <a:lstStyle/>
          <a:p>
            <a:r>
              <a:rPr lang="en-US" sz="2000" b="1" dirty="0">
                <a:solidFill>
                  <a:schemeClr val="accent2"/>
                </a:solidFill>
              </a:rPr>
              <a:t>Classification</a:t>
            </a:r>
            <a:endParaRPr lang="el-GR" b="1" dirty="0">
              <a:solidFill>
                <a:schemeClr val="accent2"/>
              </a:solidFill>
            </a:endParaRPr>
          </a:p>
        </p:txBody>
      </p:sp>
      <p:sp>
        <p:nvSpPr>
          <p:cNvPr id="17" name="TextBox 16"/>
          <p:cNvSpPr txBox="1"/>
          <p:nvPr/>
        </p:nvSpPr>
        <p:spPr>
          <a:xfrm>
            <a:off x="7725443" y="1053128"/>
            <a:ext cx="1384161" cy="400110"/>
          </a:xfrm>
          <a:prstGeom prst="rect">
            <a:avLst/>
          </a:prstGeom>
          <a:noFill/>
        </p:spPr>
        <p:txBody>
          <a:bodyPr wrap="none" rtlCol="0">
            <a:spAutoFit/>
          </a:bodyPr>
          <a:lstStyle/>
          <a:p>
            <a:r>
              <a:rPr lang="en-US" sz="2000" b="1" dirty="0">
                <a:solidFill>
                  <a:schemeClr val="accent2"/>
                </a:solidFill>
              </a:rPr>
              <a:t>Regression</a:t>
            </a:r>
            <a:endParaRPr lang="el-GR" b="1" dirty="0">
              <a:solidFill>
                <a:schemeClr val="accent2"/>
              </a:solidFill>
            </a:endParaRPr>
          </a:p>
        </p:txBody>
      </p:sp>
      <p:sp>
        <p:nvSpPr>
          <p:cNvPr id="18" name="Ορθογώνιο 17"/>
          <p:cNvSpPr/>
          <p:nvPr/>
        </p:nvSpPr>
        <p:spPr>
          <a:xfrm>
            <a:off x="1820096" y="1680578"/>
            <a:ext cx="1109984" cy="646331"/>
          </a:xfrm>
          <a:prstGeom prst="rect">
            <a:avLst/>
          </a:prstGeom>
        </p:spPr>
        <p:txBody>
          <a:bodyPr wrap="none">
            <a:spAutoFit/>
          </a:bodyPr>
          <a:lstStyle/>
          <a:p>
            <a:r>
              <a:rPr lang="en-US" b="1" dirty="0">
                <a:solidFill>
                  <a:srgbClr val="222222"/>
                </a:solidFill>
              </a:rPr>
              <a:t>Training </a:t>
            </a:r>
          </a:p>
          <a:p>
            <a:r>
              <a:rPr lang="en-US" b="1" dirty="0">
                <a:solidFill>
                  <a:srgbClr val="222222"/>
                </a:solidFill>
              </a:rPr>
              <a:t>examples</a:t>
            </a:r>
            <a:endParaRPr lang="el-GR" dirty="0"/>
          </a:p>
        </p:txBody>
      </p:sp>
      <p:sp>
        <p:nvSpPr>
          <p:cNvPr id="19" name="TextBox 18"/>
          <p:cNvSpPr txBox="1"/>
          <p:nvPr/>
        </p:nvSpPr>
        <p:spPr>
          <a:xfrm>
            <a:off x="3336229" y="1715572"/>
            <a:ext cx="3301379" cy="646331"/>
          </a:xfrm>
          <a:prstGeom prst="rect">
            <a:avLst/>
          </a:prstGeom>
          <a:noFill/>
        </p:spPr>
        <p:txBody>
          <a:bodyPr wrap="square" rtlCol="0">
            <a:spAutoFit/>
          </a:bodyPr>
          <a:lstStyle/>
          <a:p>
            <a:pPr algn="ctr"/>
            <a:r>
              <a:rPr lang="en-US" dirty="0">
                <a:solidFill>
                  <a:srgbClr val="222222"/>
                </a:solidFill>
              </a:rPr>
              <a:t>R</a:t>
            </a:r>
            <a:r>
              <a:rPr lang="en-US" baseline="30000" dirty="0">
                <a:solidFill>
                  <a:srgbClr val="222222"/>
                </a:solidFill>
              </a:rPr>
              <a:t>n</a:t>
            </a:r>
            <a:r>
              <a:rPr lang="en-US" dirty="0">
                <a:solidFill>
                  <a:srgbClr val="222222"/>
                </a:solidFill>
              </a:rPr>
              <a:t> x {class_1, ..., </a:t>
            </a:r>
            <a:r>
              <a:rPr lang="en-US" dirty="0" err="1">
                <a:solidFill>
                  <a:srgbClr val="222222"/>
                </a:solidFill>
              </a:rPr>
              <a:t>class_n</a:t>
            </a:r>
            <a:r>
              <a:rPr lang="en-US" dirty="0">
                <a:solidFill>
                  <a:srgbClr val="222222"/>
                </a:solidFill>
              </a:rPr>
              <a:t>} </a:t>
            </a:r>
          </a:p>
          <a:p>
            <a:pPr algn="ctr"/>
            <a:r>
              <a:rPr lang="en-US" dirty="0">
                <a:solidFill>
                  <a:srgbClr val="222222"/>
                </a:solidFill>
              </a:rPr>
              <a:t>(one-hot encoding)</a:t>
            </a:r>
            <a:endParaRPr lang="el-GR" dirty="0"/>
          </a:p>
        </p:txBody>
      </p:sp>
      <p:sp>
        <p:nvSpPr>
          <p:cNvPr id="20" name="Ορθογώνιο 19"/>
          <p:cNvSpPr/>
          <p:nvPr/>
        </p:nvSpPr>
        <p:spPr>
          <a:xfrm>
            <a:off x="7301848" y="1723111"/>
            <a:ext cx="2814872" cy="369332"/>
          </a:xfrm>
          <a:prstGeom prst="rect">
            <a:avLst/>
          </a:prstGeom>
        </p:spPr>
        <p:txBody>
          <a:bodyPr wrap="square">
            <a:spAutoFit/>
          </a:bodyPr>
          <a:lstStyle/>
          <a:p>
            <a:pPr algn="ctr"/>
            <a:r>
              <a:rPr lang="en-US" dirty="0">
                <a:solidFill>
                  <a:srgbClr val="222222"/>
                </a:solidFill>
              </a:rPr>
              <a:t>R</a:t>
            </a:r>
            <a:r>
              <a:rPr lang="en-US" baseline="30000" dirty="0">
                <a:solidFill>
                  <a:srgbClr val="222222"/>
                </a:solidFill>
              </a:rPr>
              <a:t>n</a:t>
            </a:r>
            <a:r>
              <a:rPr lang="en-US" dirty="0">
                <a:solidFill>
                  <a:srgbClr val="222222"/>
                </a:solidFill>
              </a:rPr>
              <a:t> x R</a:t>
            </a:r>
            <a:r>
              <a:rPr lang="en-US" baseline="30000" dirty="0">
                <a:solidFill>
                  <a:srgbClr val="222222"/>
                </a:solidFill>
              </a:rPr>
              <a:t>m</a:t>
            </a:r>
            <a:endParaRPr lang="en-US" dirty="0">
              <a:solidFill>
                <a:srgbClr val="222222"/>
              </a:solidFill>
            </a:endParaRPr>
          </a:p>
        </p:txBody>
      </p:sp>
      <p:sp>
        <p:nvSpPr>
          <p:cNvPr id="21" name="Ορθογώνιο 20"/>
          <p:cNvSpPr/>
          <p:nvPr/>
        </p:nvSpPr>
        <p:spPr>
          <a:xfrm>
            <a:off x="1820097" y="2733159"/>
            <a:ext cx="902811" cy="646331"/>
          </a:xfrm>
          <a:prstGeom prst="rect">
            <a:avLst/>
          </a:prstGeom>
        </p:spPr>
        <p:txBody>
          <a:bodyPr wrap="none">
            <a:spAutoFit/>
          </a:bodyPr>
          <a:lstStyle/>
          <a:p>
            <a:r>
              <a:rPr lang="en-US" b="1" dirty="0">
                <a:solidFill>
                  <a:srgbClr val="222222"/>
                </a:solidFill>
              </a:rPr>
              <a:t>Output </a:t>
            </a:r>
          </a:p>
          <a:p>
            <a:r>
              <a:rPr lang="en-US" b="1" dirty="0">
                <a:solidFill>
                  <a:srgbClr val="222222"/>
                </a:solidFill>
              </a:rPr>
              <a:t>Layer</a:t>
            </a:r>
            <a:endParaRPr lang="el-GR" dirty="0"/>
          </a:p>
        </p:txBody>
      </p:sp>
      <p:sp>
        <p:nvSpPr>
          <p:cNvPr id="22" name="TextBox 21"/>
          <p:cNvSpPr txBox="1"/>
          <p:nvPr/>
        </p:nvSpPr>
        <p:spPr>
          <a:xfrm>
            <a:off x="3096420" y="2669104"/>
            <a:ext cx="3825080" cy="615553"/>
          </a:xfrm>
          <a:prstGeom prst="rect">
            <a:avLst/>
          </a:prstGeom>
          <a:noFill/>
        </p:spPr>
        <p:txBody>
          <a:bodyPr wrap="square" rtlCol="0">
            <a:spAutoFit/>
          </a:bodyPr>
          <a:lstStyle/>
          <a:p>
            <a:pPr algn="ctr"/>
            <a:r>
              <a:rPr lang="en-US" dirty="0"/>
              <a:t>Soft-max</a:t>
            </a:r>
          </a:p>
          <a:p>
            <a:pPr algn="ctr"/>
            <a:r>
              <a:rPr lang="en-US" sz="1600" dirty="0"/>
              <a:t> [map </a:t>
            </a:r>
            <a:r>
              <a:rPr lang="en-US" sz="1600" dirty="0">
                <a:solidFill>
                  <a:srgbClr val="222222"/>
                </a:solidFill>
              </a:rPr>
              <a:t>R</a:t>
            </a:r>
            <a:r>
              <a:rPr lang="en-US" sz="1600" baseline="30000" dirty="0">
                <a:solidFill>
                  <a:srgbClr val="222222"/>
                </a:solidFill>
              </a:rPr>
              <a:t>n </a:t>
            </a:r>
            <a:r>
              <a:rPr lang="en-US" sz="1600" dirty="0">
                <a:solidFill>
                  <a:srgbClr val="222222"/>
                </a:solidFill>
              </a:rPr>
              <a:t>to a probability distribution]</a:t>
            </a:r>
            <a:endParaRPr lang="el-GR" sz="1600" dirty="0"/>
          </a:p>
        </p:txBody>
      </p:sp>
      <p:sp>
        <p:nvSpPr>
          <p:cNvPr id="23" name="Ορθογώνιο 22"/>
          <p:cNvSpPr/>
          <p:nvPr/>
        </p:nvSpPr>
        <p:spPr>
          <a:xfrm>
            <a:off x="7301848" y="2678669"/>
            <a:ext cx="2814872" cy="646331"/>
          </a:xfrm>
          <a:prstGeom prst="rect">
            <a:avLst/>
          </a:prstGeom>
        </p:spPr>
        <p:txBody>
          <a:bodyPr wrap="square">
            <a:spAutoFit/>
          </a:bodyPr>
          <a:lstStyle/>
          <a:p>
            <a:pPr algn="ctr"/>
            <a:r>
              <a:rPr lang="en-US" dirty="0">
                <a:solidFill>
                  <a:srgbClr val="222222"/>
                </a:solidFill>
              </a:rPr>
              <a:t>Linear </a:t>
            </a:r>
            <a:r>
              <a:rPr lang="en-US">
                <a:solidFill>
                  <a:srgbClr val="222222"/>
                </a:solidFill>
              </a:rPr>
              <a:t>(Identity) </a:t>
            </a:r>
          </a:p>
          <a:p>
            <a:pPr algn="ctr"/>
            <a:r>
              <a:rPr lang="en-US" dirty="0">
                <a:solidFill>
                  <a:srgbClr val="222222"/>
                </a:solidFill>
              </a:rPr>
              <a:t>or Sigmoid</a:t>
            </a:r>
          </a:p>
        </p:txBody>
      </p:sp>
      <p:sp>
        <p:nvSpPr>
          <p:cNvPr id="24" name="Ορθογώνιο 23"/>
          <p:cNvSpPr/>
          <p:nvPr/>
        </p:nvSpPr>
        <p:spPr>
          <a:xfrm>
            <a:off x="1820096" y="4442548"/>
            <a:ext cx="1196161" cy="646331"/>
          </a:xfrm>
          <a:prstGeom prst="rect">
            <a:avLst/>
          </a:prstGeom>
        </p:spPr>
        <p:txBody>
          <a:bodyPr wrap="none">
            <a:spAutoFit/>
          </a:bodyPr>
          <a:lstStyle/>
          <a:p>
            <a:r>
              <a:rPr lang="en-US" b="1" dirty="0">
                <a:solidFill>
                  <a:srgbClr val="222222"/>
                </a:solidFill>
              </a:rPr>
              <a:t>Cost (loss)</a:t>
            </a:r>
          </a:p>
          <a:p>
            <a:r>
              <a:rPr lang="en-US" b="1" dirty="0">
                <a:solidFill>
                  <a:srgbClr val="222222"/>
                </a:solidFill>
              </a:rPr>
              <a:t>function</a:t>
            </a:r>
          </a:p>
        </p:txBody>
      </p:sp>
      <p:sp>
        <p:nvSpPr>
          <p:cNvPr id="25" name="TextBox 24"/>
          <p:cNvSpPr txBox="1"/>
          <p:nvPr/>
        </p:nvSpPr>
        <p:spPr>
          <a:xfrm>
            <a:off x="3382845" y="4455328"/>
            <a:ext cx="3025526" cy="369332"/>
          </a:xfrm>
          <a:prstGeom prst="rect">
            <a:avLst/>
          </a:prstGeom>
          <a:noFill/>
        </p:spPr>
        <p:txBody>
          <a:bodyPr wrap="square" rtlCol="0">
            <a:spAutoFit/>
          </a:bodyPr>
          <a:lstStyle/>
          <a:p>
            <a:pPr algn="ctr"/>
            <a:r>
              <a:rPr lang="en-US" dirty="0"/>
              <a:t>Cross-entropy</a:t>
            </a:r>
            <a:endParaRPr lang="el-GR" dirty="0"/>
          </a:p>
        </p:txBody>
      </p:sp>
      <p:sp>
        <p:nvSpPr>
          <p:cNvPr id="26" name="Ορθογώνιο 25"/>
          <p:cNvSpPr/>
          <p:nvPr/>
        </p:nvSpPr>
        <p:spPr>
          <a:xfrm>
            <a:off x="7301848" y="4455328"/>
            <a:ext cx="2814872" cy="369332"/>
          </a:xfrm>
          <a:prstGeom prst="rect">
            <a:avLst/>
          </a:prstGeom>
        </p:spPr>
        <p:txBody>
          <a:bodyPr wrap="square">
            <a:spAutoFit/>
          </a:bodyPr>
          <a:lstStyle/>
          <a:p>
            <a:pPr algn="ctr"/>
            <a:r>
              <a:rPr lang="en-US" dirty="0">
                <a:solidFill>
                  <a:srgbClr val="222222"/>
                </a:solidFill>
              </a:rPr>
              <a:t>Mean Squared Error</a:t>
            </a:r>
          </a:p>
        </p:txBody>
      </p:sp>
      <p:pic>
        <p:nvPicPr>
          <p:cNvPr id="32" name="Εικόνα 31"/>
          <p:cNvPicPr>
            <a:picLocks noChangeAspect="1"/>
          </p:cNvPicPr>
          <p:nvPr/>
        </p:nvPicPr>
        <p:blipFill>
          <a:blip r:embed="rId3"/>
          <a:stretch>
            <a:fillRect/>
          </a:stretch>
        </p:blipFill>
        <p:spPr>
          <a:xfrm>
            <a:off x="3529344" y="3289002"/>
            <a:ext cx="2895600" cy="673100"/>
          </a:xfrm>
          <a:prstGeom prst="rect">
            <a:avLst/>
          </a:prstGeom>
        </p:spPr>
      </p:pic>
      <p:pic>
        <p:nvPicPr>
          <p:cNvPr id="33" name="Εικόνα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596" y="3327102"/>
            <a:ext cx="1524000" cy="762000"/>
          </a:xfrm>
          <a:prstGeom prst="rect">
            <a:avLst/>
          </a:prstGeom>
        </p:spPr>
      </p:pic>
      <p:sp>
        <p:nvSpPr>
          <p:cNvPr id="35" name="Ορθογώνιο 34"/>
          <p:cNvSpPr/>
          <p:nvPr/>
        </p:nvSpPr>
        <p:spPr>
          <a:xfrm>
            <a:off x="8964724" y="3827195"/>
            <a:ext cx="601447" cy="307777"/>
          </a:xfrm>
          <a:prstGeom prst="rect">
            <a:avLst/>
          </a:prstGeom>
        </p:spPr>
        <p:txBody>
          <a:bodyPr wrap="none">
            <a:spAutoFit/>
          </a:bodyPr>
          <a:lstStyle/>
          <a:p>
            <a:r>
              <a:rPr lang="el-GR" sz="1400" dirty="0"/>
              <a:t>f(x)=x</a:t>
            </a:r>
          </a:p>
        </p:txBody>
      </p:sp>
      <mc:AlternateContent xmlns:mc="http://schemas.openxmlformats.org/markup-compatibility/2006" xmlns:a14="http://schemas.microsoft.com/office/drawing/2010/main">
        <mc:Choice Requires="a14">
          <p:sp>
            <p:nvSpPr>
              <p:cNvPr id="38" name="TextBox 37"/>
              <p:cNvSpPr txBox="1"/>
              <p:nvPr/>
            </p:nvSpPr>
            <p:spPr>
              <a:xfrm>
                <a:off x="2166979" y="5140087"/>
                <a:ext cx="4557723" cy="6058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charset="0"/>
                        </a:rPr>
                        <m:t>𝐽</m:t>
                      </m:r>
                      <m:d>
                        <m:dPr>
                          <m:ctrlPr>
                            <a:rPr lang="en-US" sz="1400" i="1">
                              <a:latin typeface="Cambria Math" panose="02040503050406030204" pitchFamily="18" charset="0"/>
                            </a:rPr>
                          </m:ctrlPr>
                        </m:dPr>
                        <m:e>
                          <m:r>
                            <a:rPr lang="el-GR" sz="1400" i="1">
                              <a:latin typeface="Cambria Math" charset="0"/>
                            </a:rPr>
                            <m:t>𝜃</m:t>
                          </m:r>
                        </m:e>
                      </m:d>
                      <m:r>
                        <a:rPr lang="el-GR" sz="1400" i="1">
                          <a:latin typeface="Cambria Math" charset="0"/>
                        </a:rPr>
                        <m:t>=</m:t>
                      </m:r>
                      <m:r>
                        <a:rPr lang="en-US" sz="1400" i="1">
                          <a:latin typeface="Cambria Math" charset="0"/>
                        </a:rPr>
                        <m:t>−</m:t>
                      </m:r>
                      <m:f>
                        <m:fPr>
                          <m:ctrlPr>
                            <a:rPr lang="mr-IN" sz="1400" i="1">
                              <a:latin typeface="Cambria Math" panose="02040503050406030204" pitchFamily="18" charset="0"/>
                            </a:rPr>
                          </m:ctrlPr>
                        </m:fPr>
                        <m:num>
                          <m:r>
                            <a:rPr lang="en-US" sz="1400" i="1">
                              <a:latin typeface="Cambria Math" charset="0"/>
                            </a:rPr>
                            <m:t>1</m:t>
                          </m:r>
                        </m:num>
                        <m:den>
                          <m:r>
                            <a:rPr lang="en-US" sz="1400" i="1">
                              <a:latin typeface="Cambria Math" charset="0"/>
                            </a:rPr>
                            <m:t>𝑛</m:t>
                          </m:r>
                        </m:den>
                      </m:f>
                      <m:nary>
                        <m:naryPr>
                          <m:chr m:val="∑"/>
                          <m:ctrlPr>
                            <a:rPr lang="is-IS" sz="1400" i="1">
                              <a:latin typeface="Cambria Math" panose="02040503050406030204" pitchFamily="18" charset="0"/>
                            </a:rPr>
                          </m:ctrlPr>
                        </m:naryPr>
                        <m:sub>
                          <m:r>
                            <m:rPr>
                              <m:brk m:alnAt="23"/>
                            </m:rPr>
                            <a:rPr lang="en-US" sz="1400" i="1">
                              <a:latin typeface="Cambria Math" charset="0"/>
                            </a:rPr>
                            <m:t>𝑖</m:t>
                          </m:r>
                          <m:r>
                            <a:rPr lang="en-US" sz="1400" i="1">
                              <a:latin typeface="Cambria Math" charset="0"/>
                            </a:rPr>
                            <m:t>=1</m:t>
                          </m:r>
                        </m:sub>
                        <m:sup>
                          <m:r>
                            <a:rPr lang="en-US" sz="1400" i="1">
                              <a:latin typeface="Cambria Math" charset="0"/>
                            </a:rPr>
                            <m:t>𝑛</m:t>
                          </m:r>
                        </m:sup>
                        <m:e>
                          <m:nary>
                            <m:naryPr>
                              <m:chr m:val="∑"/>
                              <m:ctrlPr>
                                <a:rPr lang="is-IS" sz="1400" i="1">
                                  <a:latin typeface="Cambria Math" panose="02040503050406030204" pitchFamily="18" charset="0"/>
                                </a:rPr>
                              </m:ctrlPr>
                            </m:naryPr>
                            <m:sub>
                              <m:r>
                                <m:rPr>
                                  <m:brk m:alnAt="23"/>
                                </m:rPr>
                                <a:rPr lang="en-US" sz="1400" i="1">
                                  <a:latin typeface="Cambria Math" charset="0"/>
                                </a:rPr>
                                <m:t>𝑘</m:t>
                              </m:r>
                              <m:r>
                                <a:rPr lang="en-US" sz="1400" i="1">
                                  <a:latin typeface="Cambria Math" charset="0"/>
                                </a:rPr>
                                <m:t>=1</m:t>
                              </m:r>
                            </m:sub>
                            <m:sup>
                              <m:r>
                                <a:rPr lang="en-US" sz="1400" i="1">
                                  <a:latin typeface="Cambria Math" charset="0"/>
                                </a:rPr>
                                <m:t>𝐾</m:t>
                              </m:r>
                            </m:sup>
                            <m:e>
                              <m:d>
                                <m:dPr>
                                  <m:begChr m:val="["/>
                                  <m:endChr m:val="]"/>
                                  <m:ctrlPr>
                                    <a:rPr lang="mr-IN" sz="1400" i="1">
                                      <a:latin typeface="Cambria Math" panose="02040503050406030204" pitchFamily="18" charset="0"/>
                                    </a:rPr>
                                  </m:ctrlPr>
                                </m:dPr>
                                <m:e>
                                  <m:sSubSup>
                                    <m:sSubSupPr>
                                      <m:ctrlPr>
                                        <a:rPr lang="en-US" sz="1400" i="1">
                                          <a:latin typeface="Cambria Math" panose="02040503050406030204" pitchFamily="18" charset="0"/>
                                        </a:rPr>
                                      </m:ctrlPr>
                                    </m:sSubSupPr>
                                    <m:e>
                                      <m:r>
                                        <a:rPr lang="en-US" sz="1400" i="1">
                                          <a:latin typeface="Cambria Math" charset="0"/>
                                        </a:rPr>
                                        <m:t>𝑦</m:t>
                                      </m:r>
                                    </m:e>
                                    <m:sub>
                                      <m:r>
                                        <a:rPr lang="en-US" sz="1400" i="1">
                                          <a:latin typeface="Cambria Math" charset="0"/>
                                        </a:rPr>
                                        <m:t>𝑘</m:t>
                                      </m:r>
                                    </m:sub>
                                    <m:sup>
                                      <m:r>
                                        <a:rPr lang="en-US" sz="1400" i="1">
                                          <a:latin typeface="Cambria Math" charset="0"/>
                                        </a:rPr>
                                        <m:t>(</m:t>
                                      </m:r>
                                      <m:r>
                                        <a:rPr lang="en-US" sz="1400" i="1">
                                          <a:latin typeface="Cambria Math" charset="0"/>
                                        </a:rPr>
                                        <m:t>𝑖</m:t>
                                      </m:r>
                                      <m:r>
                                        <a:rPr lang="en-US" sz="1400" i="1">
                                          <a:latin typeface="Cambria Math" charset="0"/>
                                        </a:rPr>
                                        <m:t>)</m:t>
                                      </m:r>
                                    </m:sup>
                                  </m:sSubSup>
                                  <m:func>
                                    <m:funcPr>
                                      <m:ctrlPr>
                                        <a:rPr lang="en-US" sz="1400" i="1">
                                          <a:latin typeface="Cambria Math" panose="02040503050406030204" pitchFamily="18" charset="0"/>
                                        </a:rPr>
                                      </m:ctrlPr>
                                    </m:funcPr>
                                    <m:fName>
                                      <m:r>
                                        <m:rPr>
                                          <m:sty m:val="p"/>
                                        </m:rPr>
                                        <a:rPr lang="en-US" sz="1400">
                                          <a:latin typeface="Cambria Math" charset="0"/>
                                        </a:rPr>
                                        <m:t>log</m:t>
                                      </m:r>
                                    </m:fName>
                                    <m:e>
                                      <m:sSubSup>
                                        <m:sSubSupPr>
                                          <m:ctrlPr>
                                            <a:rPr lang="en-US" sz="1400" i="1">
                                              <a:latin typeface="Cambria Math" panose="02040503050406030204" pitchFamily="18" charset="0"/>
                                            </a:rPr>
                                          </m:ctrlPr>
                                        </m:sSubSupPr>
                                        <m:e>
                                          <m:acc>
                                            <m:accPr>
                                              <m:chr m:val="̂"/>
                                              <m:ctrlPr>
                                                <a:rPr lang="en-US" sz="1400" i="1">
                                                  <a:latin typeface="Cambria Math" panose="02040503050406030204" pitchFamily="18" charset="0"/>
                                                </a:rPr>
                                              </m:ctrlPr>
                                            </m:accPr>
                                            <m:e>
                                              <m:r>
                                                <a:rPr lang="en-US" sz="1400" i="1">
                                                  <a:latin typeface="Cambria Math" charset="0"/>
                                                </a:rPr>
                                                <m:t>𝑦</m:t>
                                              </m:r>
                                            </m:e>
                                          </m:acc>
                                        </m:e>
                                        <m:sub>
                                          <m:r>
                                            <a:rPr lang="en-US" sz="1400" i="1">
                                              <a:latin typeface="Cambria Math" charset="0"/>
                                            </a:rPr>
                                            <m:t>𝑘</m:t>
                                          </m:r>
                                        </m:sub>
                                        <m:sup>
                                          <m:r>
                                            <a:rPr lang="en-US" sz="1400" i="1">
                                              <a:latin typeface="Cambria Math" charset="0"/>
                                            </a:rPr>
                                            <m:t>(</m:t>
                                          </m:r>
                                          <m:r>
                                            <a:rPr lang="en-US" sz="1400" i="1">
                                              <a:latin typeface="Cambria Math" charset="0"/>
                                            </a:rPr>
                                            <m:t>𝑖</m:t>
                                          </m:r>
                                          <m:r>
                                            <a:rPr lang="en-US" sz="1400" i="1">
                                              <a:latin typeface="Cambria Math" charset="0"/>
                                            </a:rPr>
                                            <m:t>)</m:t>
                                          </m:r>
                                        </m:sup>
                                      </m:sSubSup>
                                      <m:r>
                                        <a:rPr lang="en-US" sz="1400" i="1">
                                          <a:latin typeface="Cambria Math" charset="0"/>
                                        </a:rPr>
                                        <m:t>+</m:t>
                                      </m:r>
                                      <m:d>
                                        <m:dPr>
                                          <m:ctrlPr>
                                            <a:rPr lang="mr-IN" sz="1400" i="1">
                                              <a:latin typeface="Cambria Math" panose="02040503050406030204" pitchFamily="18" charset="0"/>
                                            </a:rPr>
                                          </m:ctrlPr>
                                        </m:dPr>
                                        <m:e>
                                          <m:r>
                                            <a:rPr lang="en-US" sz="1400" i="1">
                                              <a:latin typeface="Cambria Math" charset="0"/>
                                            </a:rPr>
                                            <m:t>1−</m:t>
                                          </m:r>
                                          <m:sSubSup>
                                            <m:sSubSupPr>
                                              <m:ctrlPr>
                                                <a:rPr lang="en-US" sz="1400" i="1">
                                                  <a:latin typeface="Cambria Math" panose="02040503050406030204" pitchFamily="18" charset="0"/>
                                                </a:rPr>
                                              </m:ctrlPr>
                                            </m:sSubSupPr>
                                            <m:e>
                                              <m:r>
                                                <a:rPr lang="en-US" sz="1400" i="1">
                                                  <a:latin typeface="Cambria Math" charset="0"/>
                                                </a:rPr>
                                                <m:t>𝑦</m:t>
                                              </m:r>
                                            </m:e>
                                            <m:sub>
                                              <m:r>
                                                <a:rPr lang="en-US" sz="1400" i="1">
                                                  <a:latin typeface="Cambria Math" charset="0"/>
                                                </a:rPr>
                                                <m:t>𝑘</m:t>
                                              </m:r>
                                            </m:sub>
                                            <m:sup>
                                              <m:r>
                                                <a:rPr lang="en-US" sz="1400" i="1">
                                                  <a:latin typeface="Cambria Math" charset="0"/>
                                                </a:rPr>
                                                <m:t>(</m:t>
                                              </m:r>
                                              <m:r>
                                                <a:rPr lang="en-US" sz="1400" i="1">
                                                  <a:latin typeface="Cambria Math" charset="0"/>
                                                </a:rPr>
                                                <m:t>𝑖</m:t>
                                              </m:r>
                                              <m:r>
                                                <a:rPr lang="en-US" sz="1400" i="1">
                                                  <a:latin typeface="Cambria Math" charset="0"/>
                                                </a:rPr>
                                                <m:t>)</m:t>
                                              </m:r>
                                            </m:sup>
                                          </m:sSubSup>
                                        </m:e>
                                      </m:d>
                                      <m:r>
                                        <a:rPr lang="en-US" sz="1400" i="1">
                                          <a:latin typeface="Cambria Math" charset="0"/>
                                        </a:rPr>
                                        <m:t> </m:t>
                                      </m:r>
                                    </m:e>
                                  </m:func>
                                  <m:func>
                                    <m:funcPr>
                                      <m:ctrlPr>
                                        <a:rPr lang="en-US" sz="1400" i="1">
                                          <a:latin typeface="Cambria Math" panose="02040503050406030204" pitchFamily="18" charset="0"/>
                                        </a:rPr>
                                      </m:ctrlPr>
                                    </m:funcPr>
                                    <m:fName>
                                      <m:r>
                                        <m:rPr>
                                          <m:sty m:val="p"/>
                                        </m:rPr>
                                        <a:rPr lang="en-US" sz="1400">
                                          <a:latin typeface="Cambria Math" charset="0"/>
                                        </a:rPr>
                                        <m:t>log</m:t>
                                      </m:r>
                                    </m:fName>
                                    <m:e>
                                      <m:d>
                                        <m:dPr>
                                          <m:ctrlPr>
                                            <a:rPr lang="mr-IN" sz="1400" i="1">
                                              <a:latin typeface="Cambria Math" panose="02040503050406030204" pitchFamily="18" charset="0"/>
                                            </a:rPr>
                                          </m:ctrlPr>
                                        </m:dPr>
                                        <m:e>
                                          <m:r>
                                            <a:rPr lang="en-US" sz="1400" i="1">
                                              <a:latin typeface="Cambria Math" charset="0"/>
                                            </a:rPr>
                                            <m:t>1− </m:t>
                                          </m:r>
                                          <m:sSubSup>
                                            <m:sSubSupPr>
                                              <m:ctrlPr>
                                                <a:rPr lang="en-US" sz="1400" i="1">
                                                  <a:latin typeface="Cambria Math" panose="02040503050406030204" pitchFamily="18" charset="0"/>
                                                </a:rPr>
                                              </m:ctrlPr>
                                            </m:sSubSupPr>
                                            <m:e>
                                              <m:acc>
                                                <m:accPr>
                                                  <m:chr m:val="̂"/>
                                                  <m:ctrlPr>
                                                    <a:rPr lang="en-US" sz="1400" i="1">
                                                      <a:latin typeface="Cambria Math" panose="02040503050406030204" pitchFamily="18" charset="0"/>
                                                    </a:rPr>
                                                  </m:ctrlPr>
                                                </m:accPr>
                                                <m:e>
                                                  <m:r>
                                                    <a:rPr lang="en-US" sz="1400" i="1">
                                                      <a:latin typeface="Cambria Math" charset="0"/>
                                                    </a:rPr>
                                                    <m:t>𝑦</m:t>
                                                  </m:r>
                                                </m:e>
                                              </m:acc>
                                            </m:e>
                                            <m:sub>
                                              <m:r>
                                                <a:rPr lang="en-US" sz="1400" i="1">
                                                  <a:latin typeface="Cambria Math" charset="0"/>
                                                </a:rPr>
                                                <m:t>𝑘</m:t>
                                              </m:r>
                                            </m:sub>
                                            <m:sup>
                                              <m:d>
                                                <m:dPr>
                                                  <m:ctrlPr>
                                                    <a:rPr lang="en-US" sz="1400" i="1">
                                                      <a:latin typeface="Cambria Math" panose="02040503050406030204" pitchFamily="18" charset="0"/>
                                                    </a:rPr>
                                                  </m:ctrlPr>
                                                </m:dPr>
                                                <m:e>
                                                  <m:r>
                                                    <a:rPr lang="en-US" sz="1400" i="1">
                                                      <a:latin typeface="Cambria Math" charset="0"/>
                                                    </a:rPr>
                                                    <m:t>𝑖</m:t>
                                                  </m:r>
                                                </m:e>
                                              </m:d>
                                            </m:sup>
                                          </m:sSubSup>
                                        </m:e>
                                      </m:d>
                                    </m:e>
                                  </m:func>
                                </m:e>
                              </m:d>
                            </m:e>
                          </m:nary>
                        </m:e>
                      </m:nary>
                    </m:oMath>
                  </m:oMathPara>
                </a14:m>
                <a:endParaRPr lang="el-GR" sz="1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2166979" y="5140087"/>
                <a:ext cx="4557723" cy="605807"/>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7830259" y="4871580"/>
                <a:ext cx="2038442" cy="5881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charset="0"/>
                        </a:rPr>
                        <m:t>𝐽</m:t>
                      </m:r>
                      <m:d>
                        <m:dPr>
                          <m:ctrlPr>
                            <a:rPr lang="en-US" sz="1400" i="1">
                              <a:latin typeface="Cambria Math" panose="02040503050406030204" pitchFamily="18" charset="0"/>
                            </a:rPr>
                          </m:ctrlPr>
                        </m:dPr>
                        <m:e>
                          <m:r>
                            <a:rPr lang="el-GR" sz="1400" i="1">
                              <a:latin typeface="Cambria Math" charset="0"/>
                            </a:rPr>
                            <m:t>𝜃</m:t>
                          </m:r>
                        </m:e>
                      </m:d>
                      <m:r>
                        <a:rPr lang="el-GR" sz="1400" i="1">
                          <a:latin typeface="Cambria Math" charset="0"/>
                        </a:rPr>
                        <m:t>= </m:t>
                      </m:r>
                      <m:f>
                        <m:fPr>
                          <m:ctrlPr>
                            <a:rPr lang="mr-IN" sz="1400" i="1">
                              <a:latin typeface="Cambria Math" panose="02040503050406030204" pitchFamily="18" charset="0"/>
                            </a:rPr>
                          </m:ctrlPr>
                        </m:fPr>
                        <m:num>
                          <m:r>
                            <a:rPr lang="en-US" sz="1400" i="1">
                              <a:latin typeface="Cambria Math" charset="0"/>
                            </a:rPr>
                            <m:t>1</m:t>
                          </m:r>
                        </m:num>
                        <m:den>
                          <m:r>
                            <a:rPr lang="en-US" sz="1400" i="1">
                              <a:latin typeface="Cambria Math" charset="0"/>
                            </a:rPr>
                            <m:t>𝑛</m:t>
                          </m:r>
                        </m:den>
                      </m:f>
                      <m:nary>
                        <m:naryPr>
                          <m:chr m:val="∑"/>
                          <m:ctrlPr>
                            <a:rPr lang="is-IS" sz="1400" i="1">
                              <a:latin typeface="Cambria Math" panose="02040503050406030204" pitchFamily="18" charset="0"/>
                            </a:rPr>
                          </m:ctrlPr>
                        </m:naryPr>
                        <m:sub>
                          <m:r>
                            <m:rPr>
                              <m:brk m:alnAt="23"/>
                            </m:rPr>
                            <a:rPr lang="en-US" sz="1400" i="1">
                              <a:latin typeface="Cambria Math" charset="0"/>
                            </a:rPr>
                            <m:t>𝑖</m:t>
                          </m:r>
                          <m:r>
                            <a:rPr lang="en-US" sz="1400" i="1">
                              <a:latin typeface="Cambria Math" charset="0"/>
                            </a:rPr>
                            <m:t>=1</m:t>
                          </m:r>
                        </m:sub>
                        <m:sup>
                          <m:r>
                            <a:rPr lang="en-US" sz="1400" i="1">
                              <a:latin typeface="Cambria Math" charset="0"/>
                            </a:rPr>
                            <m:t>𝑛</m:t>
                          </m:r>
                        </m:sup>
                        <m:e>
                          <m:sSup>
                            <m:sSupPr>
                              <m:ctrlPr>
                                <a:rPr lang="mr-IN" sz="1400" i="1">
                                  <a:latin typeface="Cambria Math" panose="02040503050406030204" pitchFamily="18" charset="0"/>
                                </a:rPr>
                              </m:ctrlPr>
                            </m:sSupPr>
                            <m:e>
                              <m:d>
                                <m:dPr>
                                  <m:ctrlPr>
                                    <a:rPr lang="mr-IN" sz="1400" i="1">
                                      <a:latin typeface="Cambria Math" panose="02040503050406030204" pitchFamily="18" charset="0"/>
                                    </a:rPr>
                                  </m:ctrlPr>
                                </m:dPr>
                                <m:e>
                                  <m:sSup>
                                    <m:sSupPr>
                                      <m:ctrlPr>
                                        <a:rPr lang="is-IS" sz="1400" i="1">
                                          <a:latin typeface="Cambria Math" panose="02040503050406030204" pitchFamily="18" charset="0"/>
                                        </a:rPr>
                                      </m:ctrlPr>
                                    </m:sSupPr>
                                    <m:e>
                                      <m:r>
                                        <a:rPr lang="en-US" sz="1400" i="1">
                                          <a:latin typeface="Cambria Math" charset="0"/>
                                        </a:rPr>
                                        <m:t>𝑦</m:t>
                                      </m:r>
                                    </m:e>
                                    <m:sup>
                                      <m:r>
                                        <a:rPr lang="en-US" sz="1400" i="1">
                                          <a:latin typeface="Cambria Math" charset="0"/>
                                        </a:rPr>
                                        <m:t>(</m:t>
                                      </m:r>
                                      <m:r>
                                        <a:rPr lang="en-US" sz="1400" i="1">
                                          <a:latin typeface="Cambria Math" charset="0"/>
                                        </a:rPr>
                                        <m:t>𝑖</m:t>
                                      </m:r>
                                      <m:r>
                                        <a:rPr lang="en-US" sz="1400" i="1">
                                          <a:latin typeface="Cambria Math" charset="0"/>
                                        </a:rPr>
                                        <m:t>)</m:t>
                                      </m:r>
                                    </m:sup>
                                  </m:sSup>
                                  <m:r>
                                    <a:rPr lang="en-US" sz="1400" i="1">
                                      <a:latin typeface="Cambria Math" charset="0"/>
                                    </a:rPr>
                                    <m:t>−</m:t>
                                  </m:r>
                                  <m:sSup>
                                    <m:sSupPr>
                                      <m:ctrlPr>
                                        <a:rPr lang="en-US" sz="1400" i="1">
                                          <a:latin typeface="Cambria Math" panose="02040503050406030204" pitchFamily="18" charset="0"/>
                                        </a:rPr>
                                      </m:ctrlPr>
                                    </m:sSupPr>
                                    <m:e>
                                      <m:acc>
                                        <m:accPr>
                                          <m:chr m:val="̂"/>
                                          <m:ctrlPr>
                                            <a:rPr lang="en-US" sz="1400" i="1">
                                              <a:latin typeface="Cambria Math" panose="02040503050406030204" pitchFamily="18" charset="0"/>
                                            </a:rPr>
                                          </m:ctrlPr>
                                        </m:accPr>
                                        <m:e>
                                          <m:r>
                                            <a:rPr lang="en-US" sz="1400" i="1">
                                              <a:latin typeface="Cambria Math" charset="0"/>
                                            </a:rPr>
                                            <m:t>𝑦</m:t>
                                          </m:r>
                                        </m:e>
                                      </m:acc>
                                    </m:e>
                                    <m:sup>
                                      <m:r>
                                        <a:rPr lang="en-US" sz="1400" i="1">
                                          <a:latin typeface="Cambria Math" charset="0"/>
                                        </a:rPr>
                                        <m:t>(</m:t>
                                      </m:r>
                                      <m:r>
                                        <a:rPr lang="en-US" sz="1400" i="1">
                                          <a:latin typeface="Cambria Math" charset="0"/>
                                        </a:rPr>
                                        <m:t>𝑖</m:t>
                                      </m:r>
                                      <m:r>
                                        <a:rPr lang="en-US" sz="1400" i="1">
                                          <a:latin typeface="Cambria Math" charset="0"/>
                                        </a:rPr>
                                        <m:t>)</m:t>
                                      </m:r>
                                    </m:sup>
                                  </m:sSup>
                                </m:e>
                              </m:d>
                            </m:e>
                            <m:sup>
                              <m:r>
                                <a:rPr lang="en-US" sz="1400" i="1">
                                  <a:latin typeface="Cambria Math" charset="0"/>
                                </a:rPr>
                                <m:t>2</m:t>
                              </m:r>
                            </m:sup>
                          </m:sSup>
                        </m:e>
                      </m:nary>
                    </m:oMath>
                  </m:oMathPara>
                </a14:m>
                <a:endParaRPr lang="el-GR" sz="1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7830259" y="4871580"/>
                <a:ext cx="2038442" cy="588174"/>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7759901" y="5862454"/>
                <a:ext cx="1907958" cy="5881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charset="0"/>
                        </a:rPr>
                        <m:t>𝐽</m:t>
                      </m:r>
                      <m:d>
                        <m:dPr>
                          <m:ctrlPr>
                            <a:rPr lang="en-US" sz="1400" i="1">
                              <a:latin typeface="Cambria Math" panose="02040503050406030204" pitchFamily="18" charset="0"/>
                            </a:rPr>
                          </m:ctrlPr>
                        </m:dPr>
                        <m:e>
                          <m:r>
                            <a:rPr lang="el-GR" sz="1400" i="1">
                              <a:latin typeface="Cambria Math" charset="0"/>
                            </a:rPr>
                            <m:t>𝜃</m:t>
                          </m:r>
                        </m:e>
                      </m:d>
                      <m:r>
                        <a:rPr lang="el-GR" sz="1400" i="1">
                          <a:latin typeface="Cambria Math" charset="0"/>
                        </a:rPr>
                        <m:t>= </m:t>
                      </m:r>
                      <m:f>
                        <m:fPr>
                          <m:ctrlPr>
                            <a:rPr lang="mr-IN" sz="1400" i="1">
                              <a:latin typeface="Cambria Math" panose="02040503050406030204" pitchFamily="18" charset="0"/>
                            </a:rPr>
                          </m:ctrlPr>
                        </m:fPr>
                        <m:num>
                          <m:r>
                            <a:rPr lang="en-US" sz="1400" i="1">
                              <a:latin typeface="Cambria Math" charset="0"/>
                            </a:rPr>
                            <m:t>1</m:t>
                          </m:r>
                        </m:num>
                        <m:den>
                          <m:r>
                            <a:rPr lang="en-US" sz="1400" i="1">
                              <a:latin typeface="Cambria Math" charset="0"/>
                            </a:rPr>
                            <m:t>𝑛</m:t>
                          </m:r>
                        </m:den>
                      </m:f>
                      <m:nary>
                        <m:naryPr>
                          <m:chr m:val="∑"/>
                          <m:ctrlPr>
                            <a:rPr lang="is-IS" sz="1400" i="1">
                              <a:latin typeface="Cambria Math" panose="02040503050406030204" pitchFamily="18" charset="0"/>
                            </a:rPr>
                          </m:ctrlPr>
                        </m:naryPr>
                        <m:sub>
                          <m:r>
                            <m:rPr>
                              <m:brk m:alnAt="23"/>
                            </m:rPr>
                            <a:rPr lang="en-US" sz="1400" i="1">
                              <a:latin typeface="Cambria Math" charset="0"/>
                            </a:rPr>
                            <m:t>𝑖</m:t>
                          </m:r>
                          <m:r>
                            <a:rPr lang="en-US" sz="1400" i="1">
                              <a:latin typeface="Cambria Math" charset="0"/>
                            </a:rPr>
                            <m:t>=1</m:t>
                          </m:r>
                        </m:sub>
                        <m:sup>
                          <m:r>
                            <a:rPr lang="en-US" sz="1400" i="1">
                              <a:latin typeface="Cambria Math" charset="0"/>
                            </a:rPr>
                            <m:t>𝑛</m:t>
                          </m:r>
                        </m:sup>
                        <m:e>
                          <m:d>
                            <m:dPr>
                              <m:begChr m:val="|"/>
                              <m:endChr m:val="|"/>
                              <m:ctrlPr>
                                <a:rPr lang="hr-HR" sz="1400" i="1">
                                  <a:latin typeface="Cambria Math" panose="02040503050406030204" pitchFamily="18" charset="0"/>
                                </a:rPr>
                              </m:ctrlPr>
                            </m:dPr>
                            <m:e>
                              <m:sSup>
                                <m:sSupPr>
                                  <m:ctrlPr>
                                    <a:rPr lang="is-IS" sz="1400" i="1">
                                      <a:latin typeface="Cambria Math" panose="02040503050406030204" pitchFamily="18" charset="0"/>
                                    </a:rPr>
                                  </m:ctrlPr>
                                </m:sSupPr>
                                <m:e>
                                  <m:r>
                                    <a:rPr lang="en-US" sz="1400" i="1">
                                      <a:latin typeface="Cambria Math" charset="0"/>
                                    </a:rPr>
                                    <m:t>𝑦</m:t>
                                  </m:r>
                                </m:e>
                                <m:sup>
                                  <m:r>
                                    <a:rPr lang="en-US" sz="1400" i="1">
                                      <a:latin typeface="Cambria Math" charset="0"/>
                                    </a:rPr>
                                    <m:t>(</m:t>
                                  </m:r>
                                  <m:r>
                                    <a:rPr lang="en-US" sz="1400" i="1">
                                      <a:latin typeface="Cambria Math" charset="0"/>
                                    </a:rPr>
                                    <m:t>𝑖</m:t>
                                  </m:r>
                                  <m:r>
                                    <a:rPr lang="en-US" sz="1400" i="1">
                                      <a:latin typeface="Cambria Math" charset="0"/>
                                    </a:rPr>
                                    <m:t>)</m:t>
                                  </m:r>
                                </m:sup>
                              </m:sSup>
                              <m:r>
                                <a:rPr lang="en-US" sz="1400" i="1">
                                  <a:latin typeface="Cambria Math" charset="0"/>
                                </a:rPr>
                                <m:t>−</m:t>
                              </m:r>
                              <m:sSup>
                                <m:sSupPr>
                                  <m:ctrlPr>
                                    <a:rPr lang="en-US" sz="1400" i="1">
                                      <a:latin typeface="Cambria Math" panose="02040503050406030204" pitchFamily="18" charset="0"/>
                                    </a:rPr>
                                  </m:ctrlPr>
                                </m:sSupPr>
                                <m:e>
                                  <m:acc>
                                    <m:accPr>
                                      <m:chr m:val="̂"/>
                                      <m:ctrlPr>
                                        <a:rPr lang="en-US" sz="1400" i="1">
                                          <a:latin typeface="Cambria Math" panose="02040503050406030204" pitchFamily="18" charset="0"/>
                                        </a:rPr>
                                      </m:ctrlPr>
                                    </m:accPr>
                                    <m:e>
                                      <m:r>
                                        <a:rPr lang="en-US" sz="1400" i="1">
                                          <a:latin typeface="Cambria Math" charset="0"/>
                                        </a:rPr>
                                        <m:t>𝑦</m:t>
                                      </m:r>
                                    </m:e>
                                  </m:acc>
                                </m:e>
                                <m:sup>
                                  <m:r>
                                    <a:rPr lang="en-US" sz="1400" i="1">
                                      <a:latin typeface="Cambria Math" charset="0"/>
                                    </a:rPr>
                                    <m:t>(</m:t>
                                  </m:r>
                                  <m:r>
                                    <a:rPr lang="en-US" sz="1400" i="1">
                                      <a:latin typeface="Cambria Math" charset="0"/>
                                    </a:rPr>
                                    <m:t>𝑖</m:t>
                                  </m:r>
                                  <m:r>
                                    <a:rPr lang="en-US" sz="1400" i="1">
                                      <a:latin typeface="Cambria Math" charset="0"/>
                                    </a:rPr>
                                    <m:t>)</m:t>
                                  </m:r>
                                </m:sup>
                              </m:sSup>
                            </m:e>
                          </m:d>
                        </m:e>
                      </m:nary>
                    </m:oMath>
                  </m:oMathPara>
                </a14:m>
                <a:endParaRPr lang="el-GR" sz="1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7759901" y="5862454"/>
                <a:ext cx="1907958" cy="588174"/>
              </a:xfrm>
              <a:prstGeom prst="rect">
                <a:avLst/>
              </a:prstGeom>
              <a:blipFill>
                <a:blip r:embed="rId7"/>
                <a:stretch>
                  <a:fillRect/>
                </a:stretch>
              </a:blipFill>
            </p:spPr>
            <p:txBody>
              <a:bodyPr/>
              <a:lstStyle/>
              <a:p>
                <a:r>
                  <a:rPr lang="ru-RU">
                    <a:noFill/>
                  </a:rPr>
                  <a:t> </a:t>
                </a:r>
              </a:p>
            </p:txBody>
          </p:sp>
        </mc:Fallback>
      </mc:AlternateContent>
      <p:sp>
        <p:nvSpPr>
          <p:cNvPr id="43" name="Ορθογώνιο 42"/>
          <p:cNvSpPr/>
          <p:nvPr/>
        </p:nvSpPr>
        <p:spPr>
          <a:xfrm>
            <a:off x="7301848" y="5521927"/>
            <a:ext cx="2814872" cy="369332"/>
          </a:xfrm>
          <a:prstGeom prst="rect">
            <a:avLst/>
          </a:prstGeom>
        </p:spPr>
        <p:txBody>
          <a:bodyPr wrap="square">
            <a:spAutoFit/>
          </a:bodyPr>
          <a:lstStyle/>
          <a:p>
            <a:pPr algn="ctr"/>
            <a:r>
              <a:rPr lang="en-US" dirty="0">
                <a:solidFill>
                  <a:srgbClr val="222222"/>
                </a:solidFill>
              </a:rPr>
              <a:t>Mean Absolute Error</a:t>
            </a:r>
          </a:p>
        </p:txBody>
      </p:sp>
    </p:spTree>
    <p:extLst>
      <p:ext uri="{BB962C8B-B14F-4D97-AF65-F5344CB8AC3E}">
        <p14:creationId xmlns:p14="http://schemas.microsoft.com/office/powerpoint/2010/main" val="192454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volution_schematic.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0362" y="4343673"/>
            <a:ext cx="2450893" cy="1792444"/>
          </a:xfrm>
          <a:prstGeom prst="rect">
            <a:avLst/>
          </a:prstGeom>
        </p:spPr>
      </p:pic>
      <p:sp>
        <p:nvSpPr>
          <p:cNvPr id="11" name="Title 1"/>
          <p:cNvSpPr txBox="1">
            <a:spLocks/>
          </p:cNvSpPr>
          <p:nvPr/>
        </p:nvSpPr>
        <p:spPr>
          <a:xfrm>
            <a:off x="1789520" y="497679"/>
            <a:ext cx="8747051" cy="149859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00B050"/>
                </a:solidFill>
              </a:rPr>
              <a:t>Convolutional Neural Networks (CNNs)</a:t>
            </a:r>
          </a:p>
        </p:txBody>
      </p:sp>
      <p:sp>
        <p:nvSpPr>
          <p:cNvPr id="12" name="TextBox 11"/>
          <p:cNvSpPr txBox="1"/>
          <p:nvPr/>
        </p:nvSpPr>
        <p:spPr>
          <a:xfrm>
            <a:off x="1737767" y="2431308"/>
            <a:ext cx="7873309" cy="1477328"/>
          </a:xfrm>
          <a:prstGeom prst="rect">
            <a:avLst/>
          </a:prstGeom>
          <a:noFill/>
        </p:spPr>
        <p:txBody>
          <a:bodyPr wrap="none" rtlCol="0">
            <a:spAutoFit/>
          </a:bodyPr>
          <a:lstStyle/>
          <a:p>
            <a:r>
              <a:rPr lang="en-US" dirty="0"/>
              <a:t>Main CNN idea for text:</a:t>
            </a:r>
          </a:p>
          <a:p>
            <a:r>
              <a:rPr lang="en-US" b="1" dirty="0">
                <a:solidFill>
                  <a:schemeClr val="accent2"/>
                </a:solidFill>
              </a:rPr>
              <a:t>Compute vectors for n-grams</a:t>
            </a:r>
            <a:r>
              <a:rPr lang="en-US" dirty="0"/>
              <a:t> and group them afterwards</a:t>
            </a:r>
          </a:p>
          <a:p>
            <a:endParaRPr lang="en-US" dirty="0"/>
          </a:p>
          <a:p>
            <a:r>
              <a:rPr lang="en-US" dirty="0"/>
              <a:t>Example: “this takes too long” compute vectors for: </a:t>
            </a:r>
          </a:p>
          <a:p>
            <a:r>
              <a:rPr lang="en-US" dirty="0"/>
              <a:t>This takes, takes too, too long, this takes too, takes too long, this takes too long</a:t>
            </a:r>
          </a:p>
        </p:txBody>
      </p:sp>
      <p:pic>
        <p:nvPicPr>
          <p:cNvPr id="13" name="Εικόνα 12"/>
          <p:cNvPicPr>
            <a:picLocks noChangeAspect="1"/>
          </p:cNvPicPr>
          <p:nvPr/>
        </p:nvPicPr>
        <p:blipFill>
          <a:blip r:embed="rId4"/>
          <a:stretch>
            <a:fillRect/>
          </a:stretch>
        </p:blipFill>
        <p:spPr>
          <a:xfrm>
            <a:off x="2847502" y="4479452"/>
            <a:ext cx="1447800" cy="1371600"/>
          </a:xfrm>
          <a:prstGeom prst="rect">
            <a:avLst/>
          </a:prstGeom>
        </p:spPr>
      </p:pic>
      <p:pic>
        <p:nvPicPr>
          <p:cNvPr id="14" name="Εικόνα 13"/>
          <p:cNvPicPr>
            <a:picLocks noChangeAspect="1"/>
          </p:cNvPicPr>
          <p:nvPr/>
        </p:nvPicPr>
        <p:blipFill>
          <a:blip r:embed="rId5"/>
          <a:stretch>
            <a:fillRect/>
          </a:stretch>
        </p:blipFill>
        <p:spPr>
          <a:xfrm>
            <a:off x="4785422" y="4765202"/>
            <a:ext cx="889000" cy="800100"/>
          </a:xfrm>
          <a:prstGeom prst="rect">
            <a:avLst/>
          </a:prstGeom>
        </p:spPr>
      </p:pic>
      <p:sp>
        <p:nvSpPr>
          <p:cNvPr id="15" name="TextBox 14"/>
          <p:cNvSpPr txBox="1"/>
          <p:nvPr/>
        </p:nvSpPr>
        <p:spPr>
          <a:xfrm>
            <a:off x="2848040" y="5812952"/>
            <a:ext cx="1347805" cy="369332"/>
          </a:xfrm>
          <a:prstGeom prst="rect">
            <a:avLst/>
          </a:prstGeom>
          <a:noFill/>
        </p:spPr>
        <p:txBody>
          <a:bodyPr wrap="none" rtlCol="0">
            <a:spAutoFit/>
          </a:bodyPr>
          <a:lstStyle/>
          <a:p>
            <a:r>
              <a:rPr lang="en-US"/>
              <a:t>Input matrix</a:t>
            </a:r>
            <a:endParaRPr lang="el-GR" dirty="0"/>
          </a:p>
        </p:txBody>
      </p:sp>
      <p:sp>
        <p:nvSpPr>
          <p:cNvPr id="16" name="TextBox 15"/>
          <p:cNvSpPr txBox="1"/>
          <p:nvPr/>
        </p:nvSpPr>
        <p:spPr>
          <a:xfrm>
            <a:off x="4450863" y="5489787"/>
            <a:ext cx="1558119" cy="646331"/>
          </a:xfrm>
          <a:prstGeom prst="rect">
            <a:avLst/>
          </a:prstGeom>
          <a:noFill/>
        </p:spPr>
        <p:txBody>
          <a:bodyPr wrap="none" rtlCol="0">
            <a:spAutoFit/>
          </a:bodyPr>
          <a:lstStyle/>
          <a:p>
            <a:pPr algn="ctr"/>
            <a:r>
              <a:rPr lang="en-US" dirty="0"/>
              <a:t>Convolutional </a:t>
            </a:r>
          </a:p>
          <a:p>
            <a:pPr algn="ctr"/>
            <a:r>
              <a:rPr lang="en-US" dirty="0"/>
              <a:t>3x3 filter</a:t>
            </a:r>
            <a:endParaRPr lang="el-GR" dirty="0"/>
          </a:p>
        </p:txBody>
      </p:sp>
      <p:sp>
        <p:nvSpPr>
          <p:cNvPr id="17" name="Δεξιό βέλος 16"/>
          <p:cNvSpPr/>
          <p:nvPr/>
        </p:nvSpPr>
        <p:spPr>
          <a:xfrm>
            <a:off x="6260400" y="4866402"/>
            <a:ext cx="742880" cy="48463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3294975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882332" y="635569"/>
            <a:ext cx="8394181" cy="137778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00B050"/>
                </a:solidFill>
              </a:rPr>
              <a:t>Convolutional Neural Networks (CNNs)</a:t>
            </a:r>
          </a:p>
        </p:txBody>
      </p:sp>
      <p:sp>
        <p:nvSpPr>
          <p:cNvPr id="12" name="TextBox 11"/>
          <p:cNvSpPr txBox="1"/>
          <p:nvPr/>
        </p:nvSpPr>
        <p:spPr>
          <a:xfrm>
            <a:off x="1695078" y="2367170"/>
            <a:ext cx="5685787" cy="646331"/>
          </a:xfrm>
          <a:prstGeom prst="rect">
            <a:avLst/>
          </a:prstGeom>
          <a:noFill/>
        </p:spPr>
        <p:txBody>
          <a:bodyPr wrap="none" rtlCol="0">
            <a:spAutoFit/>
          </a:bodyPr>
          <a:lstStyle/>
          <a:p>
            <a:r>
              <a:rPr lang="en-US" dirty="0"/>
              <a:t>Main CNN idea for text:</a:t>
            </a:r>
          </a:p>
          <a:p>
            <a:r>
              <a:rPr lang="en-US" dirty="0"/>
              <a:t>Compute vectors for n-grams and </a:t>
            </a:r>
            <a:r>
              <a:rPr lang="en-US" b="1" dirty="0">
                <a:solidFill>
                  <a:schemeClr val="accent2"/>
                </a:solidFill>
              </a:rPr>
              <a:t>group them afterwards</a:t>
            </a:r>
          </a:p>
        </p:txBody>
      </p:sp>
      <p:pic>
        <p:nvPicPr>
          <p:cNvPr id="9" name="Εικόνα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1081" y="3429000"/>
            <a:ext cx="5363077" cy="3035300"/>
          </a:xfrm>
          <a:prstGeom prst="rect">
            <a:avLst/>
          </a:prstGeom>
        </p:spPr>
      </p:pic>
      <p:sp>
        <p:nvSpPr>
          <p:cNvPr id="4" name="TextBox 3"/>
          <p:cNvSpPr txBox="1"/>
          <p:nvPr/>
        </p:nvSpPr>
        <p:spPr>
          <a:xfrm>
            <a:off x="5772384" y="4207986"/>
            <a:ext cx="1096775" cy="738664"/>
          </a:xfrm>
          <a:prstGeom prst="rect">
            <a:avLst/>
          </a:prstGeom>
          <a:noFill/>
        </p:spPr>
        <p:txBody>
          <a:bodyPr wrap="none" rtlCol="0">
            <a:spAutoFit/>
          </a:bodyPr>
          <a:lstStyle/>
          <a:p>
            <a:r>
              <a:rPr lang="en-US" sz="1400" dirty="0"/>
              <a:t>max pool</a:t>
            </a:r>
          </a:p>
          <a:p>
            <a:r>
              <a:rPr lang="en-US" sz="1400" dirty="0"/>
              <a:t>2x2 filters </a:t>
            </a:r>
          </a:p>
          <a:p>
            <a:r>
              <a:rPr lang="en-US" sz="1400" dirty="0"/>
              <a:t>and stride 2</a:t>
            </a:r>
            <a:endParaRPr lang="el-GR" sz="1400" dirty="0"/>
          </a:p>
        </p:txBody>
      </p:sp>
      <p:cxnSp>
        <p:nvCxnSpPr>
          <p:cNvPr id="16" name="Ευθύγραμμο βέλος σύνδεσης 15"/>
          <p:cNvCxnSpPr/>
          <p:nvPr/>
        </p:nvCxnSpPr>
        <p:spPr>
          <a:xfrm>
            <a:off x="5772385" y="5120693"/>
            <a:ext cx="1199367" cy="1270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65181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75280" y="570450"/>
            <a:ext cx="8041440" cy="91020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00B050"/>
                </a:solidFill>
              </a:rPr>
              <a:t>CNN for text classification</a:t>
            </a: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300" y="2143367"/>
            <a:ext cx="7645400" cy="4040621"/>
          </a:xfrm>
          <a:prstGeom prst="rect">
            <a:avLst/>
          </a:prstGeom>
        </p:spPr>
      </p:pic>
    </p:spTree>
    <p:extLst>
      <p:ext uri="{BB962C8B-B14F-4D97-AF65-F5344CB8AC3E}">
        <p14:creationId xmlns:p14="http://schemas.microsoft.com/office/powerpoint/2010/main" val="89603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75280" y="453006"/>
            <a:ext cx="8041440" cy="91859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00B050"/>
                </a:solidFill>
              </a:rPr>
              <a:t>CNN with multiple filters</a:t>
            </a: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7120" y="1752601"/>
            <a:ext cx="8229600" cy="3320866"/>
          </a:xfrm>
          <a:prstGeom prst="rect">
            <a:avLst/>
          </a:prstGeom>
        </p:spPr>
      </p:pic>
      <p:sp>
        <p:nvSpPr>
          <p:cNvPr id="9" name="Ορθογώνιο 8"/>
          <p:cNvSpPr/>
          <p:nvPr/>
        </p:nvSpPr>
        <p:spPr>
          <a:xfrm>
            <a:off x="4204873" y="5454467"/>
            <a:ext cx="3782254" cy="369332"/>
          </a:xfrm>
          <a:prstGeom prst="rect">
            <a:avLst/>
          </a:prstGeom>
        </p:spPr>
        <p:txBody>
          <a:bodyPr wrap="none">
            <a:spAutoFit/>
          </a:bodyPr>
          <a:lstStyle/>
          <a:p>
            <a:pPr>
              <a:defRPr/>
            </a:pPr>
            <a:r>
              <a:rPr lang="en-US" dirty="0"/>
              <a:t>sliding over 3, 4 or 5 words at a time </a:t>
            </a:r>
          </a:p>
        </p:txBody>
      </p:sp>
    </p:spTree>
    <p:extLst>
      <p:ext uri="{BB962C8B-B14F-4D97-AF65-F5344CB8AC3E}">
        <p14:creationId xmlns:p14="http://schemas.microsoft.com/office/powerpoint/2010/main" val="3905936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81200" y="1424970"/>
            <a:ext cx="7899400" cy="646331"/>
          </a:xfrm>
          <a:prstGeom prst="rect">
            <a:avLst/>
          </a:prstGeom>
        </p:spPr>
        <p:txBody>
          <a:bodyPr wrap="square">
            <a:spAutoFit/>
          </a:bodyPr>
          <a:lstStyle/>
          <a:p>
            <a:r>
              <a:rPr lang="en-US" dirty="0"/>
              <a:t>Machine learning is a field of computer science that gives computers the ability to </a:t>
            </a:r>
            <a:r>
              <a:rPr lang="en-US" b="1" dirty="0">
                <a:solidFill>
                  <a:schemeClr val="accent2"/>
                </a:solidFill>
              </a:rPr>
              <a:t>learn without being explicitly programmed</a:t>
            </a:r>
          </a:p>
        </p:txBody>
      </p:sp>
      <p:sp>
        <p:nvSpPr>
          <p:cNvPr id="9" name="Rectangle 8"/>
          <p:cNvSpPr/>
          <p:nvPr/>
        </p:nvSpPr>
        <p:spPr>
          <a:xfrm>
            <a:off x="1981200" y="5551268"/>
            <a:ext cx="8496300" cy="369332"/>
          </a:xfrm>
          <a:prstGeom prst="rect">
            <a:avLst/>
          </a:prstGeom>
        </p:spPr>
        <p:txBody>
          <a:bodyPr wrap="square">
            <a:spAutoFit/>
          </a:bodyPr>
          <a:lstStyle/>
          <a:p>
            <a:r>
              <a:rPr lang="en-US" dirty="0"/>
              <a:t>Methods that can learn from and make predictions on data</a:t>
            </a:r>
          </a:p>
        </p:txBody>
      </p:sp>
      <p:grpSp>
        <p:nvGrpSpPr>
          <p:cNvPr id="78" name="Group 77"/>
          <p:cNvGrpSpPr/>
          <p:nvPr/>
        </p:nvGrpSpPr>
        <p:grpSpPr>
          <a:xfrm>
            <a:off x="1981200" y="2359582"/>
            <a:ext cx="8496300" cy="2737104"/>
            <a:chOff x="457200" y="2682748"/>
            <a:chExt cx="8496300" cy="2737104"/>
          </a:xfrm>
        </p:grpSpPr>
        <p:sp>
          <p:nvSpPr>
            <p:cNvPr id="12" name="Can 11"/>
            <p:cNvSpPr/>
            <p:nvPr/>
          </p:nvSpPr>
          <p:spPr>
            <a:xfrm>
              <a:off x="457200" y="2682748"/>
              <a:ext cx="2108200" cy="949452"/>
            </a:xfrm>
            <a:prstGeom prst="ca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Labeled Data</a:t>
              </a:r>
            </a:p>
          </p:txBody>
        </p:sp>
        <p:sp>
          <p:nvSpPr>
            <p:cNvPr id="13" name="Can 12"/>
            <p:cNvSpPr/>
            <p:nvPr/>
          </p:nvSpPr>
          <p:spPr>
            <a:xfrm>
              <a:off x="457200" y="4470400"/>
              <a:ext cx="2108200" cy="949452"/>
            </a:xfrm>
            <a:prstGeom prst="ca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Labeled Data</a:t>
              </a:r>
            </a:p>
          </p:txBody>
        </p:sp>
        <p:sp>
          <p:nvSpPr>
            <p:cNvPr id="14" name="Rounded Rectangle 13"/>
            <p:cNvSpPr/>
            <p:nvPr/>
          </p:nvSpPr>
          <p:spPr>
            <a:xfrm>
              <a:off x="3542697" y="2682748"/>
              <a:ext cx="2654300" cy="94945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t>Machine Learning algorithm</a:t>
              </a:r>
            </a:p>
          </p:txBody>
        </p:sp>
        <p:sp>
          <p:nvSpPr>
            <p:cNvPr id="15" name="Cube 14"/>
            <p:cNvSpPr/>
            <p:nvPr/>
          </p:nvSpPr>
          <p:spPr>
            <a:xfrm>
              <a:off x="3809397" y="4364454"/>
              <a:ext cx="1943100" cy="909574"/>
            </a:xfrm>
            <a:prstGeom prst="cub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Learned model</a:t>
              </a:r>
            </a:p>
          </p:txBody>
        </p:sp>
        <p:sp>
          <p:nvSpPr>
            <p:cNvPr id="18" name="Bevel 17"/>
            <p:cNvSpPr/>
            <p:nvPr/>
          </p:nvSpPr>
          <p:spPr>
            <a:xfrm>
              <a:off x="6196997" y="4509782"/>
              <a:ext cx="1536700" cy="870688"/>
            </a:xfrm>
            <a:prstGeom prst="bevel">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Prediction</a:t>
              </a:r>
            </a:p>
          </p:txBody>
        </p:sp>
        <p:cxnSp>
          <p:nvCxnSpPr>
            <p:cNvPr id="20" name="Straight Arrow Connector 19"/>
            <p:cNvCxnSpPr>
              <a:stCxn id="12" idx="4"/>
              <a:endCxn id="14" idx="1"/>
            </p:cNvCxnSpPr>
            <p:nvPr/>
          </p:nvCxnSpPr>
          <p:spPr>
            <a:xfrm>
              <a:off x="2565400" y="3157474"/>
              <a:ext cx="97729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13" idx="4"/>
              <a:endCxn id="15" idx="2"/>
            </p:cNvCxnSpPr>
            <p:nvPr/>
          </p:nvCxnSpPr>
          <p:spPr>
            <a:xfrm flipV="1">
              <a:off x="2565400" y="4932938"/>
              <a:ext cx="1243997" cy="121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a:stCxn id="15" idx="4"/>
              <a:endCxn id="18" idx="4"/>
            </p:cNvCxnSpPr>
            <p:nvPr/>
          </p:nvCxnSpPr>
          <p:spPr>
            <a:xfrm>
              <a:off x="5525104" y="4932938"/>
              <a:ext cx="671893" cy="121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a:stCxn id="14" idx="2"/>
              <a:endCxn id="15" idx="0"/>
            </p:cNvCxnSpPr>
            <p:nvPr/>
          </p:nvCxnSpPr>
          <p:spPr>
            <a:xfrm>
              <a:off x="4869847" y="3632200"/>
              <a:ext cx="24797" cy="732254"/>
            </a:xfrm>
            <a:prstGeom prst="straightConnector1">
              <a:avLst/>
            </a:prstGeom>
            <a:ln w="38100" cmpd="sng">
              <a:tailEnd type="arrow"/>
            </a:ln>
          </p:spPr>
          <p:style>
            <a:lnRef idx="2">
              <a:schemeClr val="dk1"/>
            </a:lnRef>
            <a:fillRef idx="0">
              <a:schemeClr val="dk1"/>
            </a:fillRef>
            <a:effectRef idx="1">
              <a:schemeClr val="dk1"/>
            </a:effectRef>
            <a:fontRef idx="minor">
              <a:schemeClr val="tx1"/>
            </a:fontRef>
          </p:style>
        </p:cxnSp>
        <p:cxnSp>
          <p:nvCxnSpPr>
            <p:cNvPr id="43" name="Straight Connector 42"/>
            <p:cNvCxnSpPr/>
            <p:nvPr/>
          </p:nvCxnSpPr>
          <p:spPr>
            <a:xfrm flipV="1">
              <a:off x="457200" y="4000500"/>
              <a:ext cx="84963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457200" y="3702446"/>
              <a:ext cx="861839" cy="338554"/>
            </a:xfrm>
            <a:prstGeom prst="rect">
              <a:avLst/>
            </a:prstGeom>
            <a:noFill/>
          </p:spPr>
          <p:txBody>
            <a:bodyPr wrap="none" rtlCol="0">
              <a:spAutoFit/>
            </a:bodyPr>
            <a:lstStyle/>
            <a:p>
              <a:r>
                <a:rPr lang="en-US" sz="1600" b="1" dirty="0">
                  <a:solidFill>
                    <a:schemeClr val="accent2"/>
                  </a:solidFill>
                </a:rPr>
                <a:t>Training</a:t>
              </a:r>
            </a:p>
          </p:txBody>
        </p:sp>
        <p:sp>
          <p:nvSpPr>
            <p:cNvPr id="46" name="TextBox 45"/>
            <p:cNvSpPr txBox="1"/>
            <p:nvPr/>
          </p:nvSpPr>
          <p:spPr>
            <a:xfrm>
              <a:off x="457200" y="4025900"/>
              <a:ext cx="1055097" cy="338554"/>
            </a:xfrm>
            <a:prstGeom prst="rect">
              <a:avLst/>
            </a:prstGeom>
            <a:noFill/>
          </p:spPr>
          <p:txBody>
            <a:bodyPr wrap="none" rtlCol="0">
              <a:spAutoFit/>
            </a:bodyPr>
            <a:lstStyle/>
            <a:p>
              <a:r>
                <a:rPr lang="en-US" sz="1600" b="1" dirty="0">
                  <a:solidFill>
                    <a:schemeClr val="accent2"/>
                  </a:solidFill>
                </a:rPr>
                <a:t>Prediction</a:t>
              </a:r>
            </a:p>
          </p:txBody>
        </p:sp>
      </p:grpSp>
      <p:sp>
        <p:nvSpPr>
          <p:cNvPr id="80" name="Title 1"/>
          <p:cNvSpPr txBox="1">
            <a:spLocks/>
          </p:cNvSpPr>
          <p:nvPr/>
        </p:nvSpPr>
        <p:spPr>
          <a:xfrm>
            <a:off x="2075280" y="182564"/>
            <a:ext cx="8041440" cy="8588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00B050"/>
                </a:solidFill>
              </a:rPr>
              <a:t>Machine Learning Basics</a:t>
            </a:r>
          </a:p>
        </p:txBody>
      </p:sp>
    </p:spTree>
    <p:extLst>
      <p:ext uri="{BB962C8B-B14F-4D97-AF65-F5344CB8AC3E}">
        <p14:creationId xmlns:p14="http://schemas.microsoft.com/office/powerpoint/2010/main" val="3445327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758631" y="182564"/>
            <a:ext cx="8928943" cy="141000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00B050"/>
                </a:solidFill>
              </a:rPr>
              <a:t>Recurrent Neural Networks (RNNs)</a:t>
            </a:r>
          </a:p>
        </p:txBody>
      </p:sp>
      <p:sp>
        <p:nvSpPr>
          <p:cNvPr id="8" name="TextBox 7"/>
          <p:cNvSpPr txBox="1"/>
          <p:nvPr/>
        </p:nvSpPr>
        <p:spPr>
          <a:xfrm>
            <a:off x="1661523" y="1592570"/>
            <a:ext cx="4153573" cy="923330"/>
          </a:xfrm>
          <a:prstGeom prst="rect">
            <a:avLst/>
          </a:prstGeom>
          <a:noFill/>
        </p:spPr>
        <p:txBody>
          <a:bodyPr wrap="none" rtlCol="0">
            <a:spAutoFit/>
          </a:bodyPr>
          <a:lstStyle/>
          <a:p>
            <a:r>
              <a:rPr lang="en-US" dirty="0"/>
              <a:t>Main RNN idea for text:</a:t>
            </a:r>
          </a:p>
          <a:p>
            <a:r>
              <a:rPr lang="en-US" dirty="0"/>
              <a:t>Condition on </a:t>
            </a:r>
            <a:r>
              <a:rPr lang="en-US" b="1" dirty="0">
                <a:solidFill>
                  <a:schemeClr val="accent2"/>
                </a:solidFill>
              </a:rPr>
              <a:t>all previous words</a:t>
            </a:r>
          </a:p>
          <a:p>
            <a:r>
              <a:rPr lang="en-US" dirty="0"/>
              <a:t>Use same set of weights at all time steps</a:t>
            </a:r>
            <a:endParaRPr lang="en-US" b="1" dirty="0">
              <a:solidFill>
                <a:schemeClr val="accent2"/>
              </a:solidFill>
            </a:endParaRPr>
          </a:p>
        </p:txBody>
      </p:sp>
      <p:grpSp>
        <p:nvGrpSpPr>
          <p:cNvPr id="11" name="Ομάδα 10"/>
          <p:cNvGrpSpPr/>
          <p:nvPr/>
        </p:nvGrpSpPr>
        <p:grpSpPr>
          <a:xfrm>
            <a:off x="1758632" y="2646484"/>
            <a:ext cx="6385547" cy="1943100"/>
            <a:chOff x="317500" y="3004996"/>
            <a:chExt cx="6843411" cy="2240104"/>
          </a:xfrm>
        </p:grpSpPr>
        <p:pic>
          <p:nvPicPr>
            <p:cNvPr id="3" name="Εικόνα 2"/>
            <p:cNvPicPr>
              <a:picLocks noChangeAspect="1"/>
            </p:cNvPicPr>
            <p:nvPr/>
          </p:nvPicPr>
          <p:blipFill>
            <a:blip r:embed="rId3"/>
            <a:stretch>
              <a:fillRect/>
            </a:stretch>
          </p:blipFill>
          <p:spPr>
            <a:xfrm>
              <a:off x="317500" y="3004996"/>
              <a:ext cx="4069180" cy="2240104"/>
            </a:xfrm>
            <a:prstGeom prst="rect">
              <a:avLst/>
            </a:prstGeom>
            <a:ln>
              <a:solidFill>
                <a:schemeClr val="accent1"/>
              </a:solidFill>
            </a:ln>
          </p:spPr>
        </p:pic>
        <p:pic>
          <p:nvPicPr>
            <p:cNvPr id="5" name="Εικόνα 4"/>
            <p:cNvPicPr>
              <a:picLocks noChangeAspect="1"/>
            </p:cNvPicPr>
            <p:nvPr/>
          </p:nvPicPr>
          <p:blipFill>
            <a:blip r:embed="rId4"/>
            <a:stretch>
              <a:fillRect/>
            </a:stretch>
          </p:blipFill>
          <p:spPr>
            <a:xfrm>
              <a:off x="4886744" y="3122126"/>
              <a:ext cx="2274167" cy="1888715"/>
            </a:xfrm>
            <a:prstGeom prst="rect">
              <a:avLst/>
            </a:prstGeom>
            <a:ln>
              <a:solidFill>
                <a:schemeClr val="accent1"/>
              </a:solidFill>
            </a:ln>
          </p:spPr>
        </p:pic>
        <mc:AlternateContent xmlns:mc="http://schemas.openxmlformats.org/markup-compatibility/2006" xmlns:a14="http://schemas.microsoft.com/office/drawing/2010/main">
          <mc:Choice Requires="a14">
            <p:sp>
              <p:nvSpPr>
                <p:cNvPr id="10" name="TextBox 9"/>
                <p:cNvSpPr txBox="1"/>
                <p:nvPr/>
              </p:nvSpPr>
              <p:spPr>
                <a:xfrm>
                  <a:off x="4453169" y="3880764"/>
                  <a:ext cx="383102" cy="4967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800" i="1">
                            <a:latin typeface="Cambria Math" charset="0"/>
                          </a:rPr>
                          <m:t>≜</m:t>
                        </m:r>
                      </m:oMath>
                    </m:oMathPara>
                  </a14:m>
                  <a:endParaRPr lang="el-GR" dirty="0"/>
                </a:p>
              </p:txBody>
            </p:sp>
          </mc:Choice>
          <mc:Fallback xmlns="">
            <p:sp>
              <p:nvSpPr>
                <p:cNvPr id="10" name="TextBox 9"/>
                <p:cNvSpPr txBox="1">
                  <a:spLocks noRot="1" noChangeAspect="1" noMove="1" noResize="1" noEditPoints="1" noAdjustHandles="1" noChangeArrowheads="1" noChangeShapeType="1" noTextEdit="1"/>
                </p:cNvSpPr>
                <p:nvPr/>
              </p:nvSpPr>
              <p:spPr>
                <a:xfrm>
                  <a:off x="4453169" y="3880764"/>
                  <a:ext cx="383102" cy="496748"/>
                </a:xfrm>
                <a:prstGeom prst="rect">
                  <a:avLst/>
                </a:prstGeom>
                <a:blipFill>
                  <a:blip r:embed="rId5"/>
                  <a:stretch>
                    <a:fillRect/>
                  </a:stretch>
                </a:blipFill>
              </p:spPr>
              <p:txBody>
                <a:bodyPr/>
                <a:lstStyle/>
                <a:p>
                  <a:r>
                    <a:rPr lang="ru-RU">
                      <a:noFill/>
                    </a:rPr>
                    <a:t> </a:t>
                  </a:r>
                </a:p>
              </p:txBody>
            </p:sp>
          </mc:Fallback>
        </mc:AlternateContent>
      </p:grpSp>
      <mc:AlternateContent xmlns:mc="http://schemas.openxmlformats.org/markup-compatibility/2006" xmlns:a14="http://schemas.microsoft.com/office/drawing/2010/main">
        <mc:Choice Requires="a14">
          <p:sp>
            <p:nvSpPr>
              <p:cNvPr id="13" name="Ορθογώνιο 12"/>
              <p:cNvSpPr/>
              <p:nvPr/>
            </p:nvSpPr>
            <p:spPr>
              <a:xfrm>
                <a:off x="6486088" y="2050585"/>
                <a:ext cx="3653564" cy="4129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charset="0"/>
                            </a:rPr>
                            <m:t>h</m:t>
                          </m:r>
                        </m:e>
                        <m:sub>
                          <m:r>
                            <a:rPr lang="en-US" sz="2000" i="1">
                              <a:latin typeface="Cambria Math" charset="0"/>
                            </a:rPr>
                            <m:t>𝑡</m:t>
                          </m:r>
                        </m:sub>
                      </m:sSub>
                      <m:r>
                        <a:rPr lang="en-US" sz="2000" i="1">
                          <a:latin typeface="Cambria Math" charset="0"/>
                        </a:rPr>
                        <m:t>=  </m:t>
                      </m:r>
                      <m:r>
                        <a:rPr lang="el-GR" sz="2000" i="1">
                          <a:latin typeface="Cambria Math" charset="0"/>
                        </a:rPr>
                        <m:t>𝜎</m:t>
                      </m:r>
                      <m:r>
                        <a:rPr lang="el-GR" sz="2000" i="1">
                          <a:latin typeface="Cambria Math" charset="0"/>
                        </a:rPr>
                        <m:t>(</m:t>
                      </m:r>
                      <m:sSup>
                        <m:sSupPr>
                          <m:ctrlPr>
                            <a:rPr lang="el-GR" sz="2000" i="1">
                              <a:latin typeface="Cambria Math" panose="02040503050406030204" pitchFamily="18" charset="0"/>
                            </a:rPr>
                          </m:ctrlPr>
                        </m:sSupPr>
                        <m:e>
                          <m:r>
                            <a:rPr lang="en-US" sz="2000" i="1">
                              <a:latin typeface="Cambria Math" charset="0"/>
                            </a:rPr>
                            <m:t>𝑊</m:t>
                          </m:r>
                        </m:e>
                        <m:sup>
                          <m:r>
                            <a:rPr lang="en-US" sz="2000" i="1">
                              <a:latin typeface="Cambria Math" charset="0"/>
                            </a:rPr>
                            <m:t>(</m:t>
                          </m:r>
                          <m:r>
                            <a:rPr lang="en-US" sz="2000" i="1">
                              <a:latin typeface="Cambria Math" charset="0"/>
                            </a:rPr>
                            <m:t>hh</m:t>
                          </m:r>
                          <m:r>
                            <a:rPr lang="en-US" sz="2000" i="1">
                              <a:latin typeface="Cambria Math" charset="0"/>
                            </a:rPr>
                            <m:t>)</m:t>
                          </m:r>
                        </m:sup>
                      </m:sSup>
                      <m:sSub>
                        <m:sSubPr>
                          <m:ctrlPr>
                            <a:rPr lang="en-US" sz="2000" i="1">
                              <a:latin typeface="Cambria Math" panose="02040503050406030204" pitchFamily="18" charset="0"/>
                            </a:rPr>
                          </m:ctrlPr>
                        </m:sSubPr>
                        <m:e>
                          <m:r>
                            <a:rPr lang="en-US" sz="2000" i="1">
                              <a:latin typeface="Cambria Math" charset="0"/>
                            </a:rPr>
                            <m:t>h</m:t>
                          </m:r>
                        </m:e>
                        <m:sub>
                          <m:r>
                            <a:rPr lang="en-US" sz="2000" i="1">
                              <a:latin typeface="Cambria Math" charset="0"/>
                            </a:rPr>
                            <m:t>𝑡</m:t>
                          </m:r>
                          <m:r>
                            <a:rPr lang="en-US" sz="2000" i="1">
                              <a:latin typeface="Cambria Math" charset="0"/>
                            </a:rPr>
                            <m:t>−1</m:t>
                          </m:r>
                        </m:sub>
                      </m:sSub>
                      <m:r>
                        <a:rPr lang="en-US" sz="2000" i="1">
                          <a:latin typeface="Cambria Math" charset="0"/>
                        </a:rPr>
                        <m:t>+</m:t>
                      </m:r>
                      <m:sSup>
                        <m:sSupPr>
                          <m:ctrlPr>
                            <a:rPr lang="el-GR" sz="2000" i="1">
                              <a:latin typeface="Cambria Math" panose="02040503050406030204" pitchFamily="18" charset="0"/>
                            </a:rPr>
                          </m:ctrlPr>
                        </m:sSupPr>
                        <m:e>
                          <m:r>
                            <a:rPr lang="en-US" sz="2000" i="1">
                              <a:latin typeface="Cambria Math" charset="0"/>
                            </a:rPr>
                            <m:t>𝑊</m:t>
                          </m:r>
                        </m:e>
                        <m:sup>
                          <m:r>
                            <a:rPr lang="en-US" sz="2000" i="1">
                              <a:latin typeface="Cambria Math" charset="0"/>
                            </a:rPr>
                            <m:t>(</m:t>
                          </m:r>
                          <m:r>
                            <a:rPr lang="en-US" sz="2000" i="1">
                              <a:latin typeface="Cambria Math" charset="0"/>
                            </a:rPr>
                            <m:t>h𝑥</m:t>
                          </m:r>
                          <m:r>
                            <a:rPr lang="en-US" sz="2000" i="1">
                              <a:latin typeface="Cambria Math" charset="0"/>
                            </a:rPr>
                            <m:t>)</m:t>
                          </m:r>
                        </m:sup>
                      </m:sSup>
                      <m:sSub>
                        <m:sSubPr>
                          <m:ctrlPr>
                            <a:rPr lang="en-US" sz="2000" i="1">
                              <a:latin typeface="Cambria Math" panose="02040503050406030204" pitchFamily="18" charset="0"/>
                            </a:rPr>
                          </m:ctrlPr>
                        </m:sSubPr>
                        <m:e>
                          <m:r>
                            <a:rPr lang="en-US" sz="2000" i="1">
                              <a:latin typeface="Cambria Math" charset="0"/>
                            </a:rPr>
                            <m:t>𝑥</m:t>
                          </m:r>
                        </m:e>
                        <m:sub>
                          <m:r>
                            <a:rPr lang="en-US" sz="2000" i="1">
                              <a:latin typeface="Cambria Math" charset="0"/>
                            </a:rPr>
                            <m:t>𝑡</m:t>
                          </m:r>
                        </m:sub>
                      </m:sSub>
                      <m:r>
                        <a:rPr lang="en-US" sz="2000" i="1">
                          <a:latin typeface="Cambria Math" charset="0"/>
                        </a:rPr>
                        <m:t>)</m:t>
                      </m:r>
                    </m:oMath>
                  </m:oMathPara>
                </a14:m>
                <a:endParaRPr lang="el-GR" sz="2000" dirty="0"/>
              </a:p>
            </p:txBody>
          </p:sp>
        </mc:Choice>
        <mc:Fallback xmlns="">
          <p:sp>
            <p:nvSpPr>
              <p:cNvPr id="13" name="Ορθογώνιο 12"/>
              <p:cNvSpPr>
                <a:spLocks noRot="1" noChangeAspect="1" noMove="1" noResize="1" noEditPoints="1" noAdjustHandles="1" noChangeArrowheads="1" noChangeShapeType="1" noTextEdit="1"/>
              </p:cNvSpPr>
              <p:nvPr/>
            </p:nvSpPr>
            <p:spPr>
              <a:xfrm>
                <a:off x="6486088" y="2050585"/>
                <a:ext cx="3653564" cy="412934"/>
              </a:xfrm>
              <a:prstGeom prst="rect">
                <a:avLst/>
              </a:prstGeom>
              <a:blipFill>
                <a:blip r:embed="rId6"/>
                <a:stretch>
                  <a:fillRect b="-17647"/>
                </a:stretch>
              </a:blipFill>
            </p:spPr>
            <p:txBody>
              <a:bodyPr/>
              <a:lstStyle/>
              <a:p>
                <a:r>
                  <a:rPr lang="ru-RU">
                    <a:noFill/>
                  </a:rPr>
                  <a:t> </a:t>
                </a:r>
              </a:p>
            </p:txBody>
          </p:sp>
        </mc:Fallback>
      </mc:AlternateContent>
      <p:sp>
        <p:nvSpPr>
          <p:cNvPr id="17" name="TextBox 16"/>
          <p:cNvSpPr txBox="1"/>
          <p:nvPr/>
        </p:nvSpPr>
        <p:spPr>
          <a:xfrm>
            <a:off x="1758631" y="5766992"/>
            <a:ext cx="3223126" cy="369332"/>
          </a:xfrm>
          <a:prstGeom prst="rect">
            <a:avLst/>
          </a:prstGeom>
          <a:noFill/>
        </p:spPr>
        <p:txBody>
          <a:bodyPr wrap="none" rtlCol="0">
            <a:spAutoFit/>
          </a:bodyPr>
          <a:lstStyle/>
          <a:p>
            <a:pPr marL="285750" indent="-285750">
              <a:buSzPct val="120000"/>
              <a:buFont typeface="AppleColorEmoji" charset="0"/>
              <a:buChar char="😞"/>
            </a:pPr>
            <a:r>
              <a:rPr lang="en-US" dirty="0">
                <a:hlinkClick r:id="rId7"/>
              </a:rPr>
              <a:t>Vanishing gradient problem</a:t>
            </a:r>
            <a:endParaRPr lang="el-GR" dirty="0"/>
          </a:p>
        </p:txBody>
      </p:sp>
      <p:pic>
        <p:nvPicPr>
          <p:cNvPr id="18" name="Εικόνα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44870" y="4818496"/>
            <a:ext cx="5169669" cy="1618196"/>
          </a:xfrm>
          <a:prstGeom prst="rect">
            <a:avLst/>
          </a:prstGeom>
        </p:spPr>
      </p:pic>
      <p:sp>
        <p:nvSpPr>
          <p:cNvPr id="19" name="TextBox 18"/>
          <p:cNvSpPr txBox="1"/>
          <p:nvPr/>
        </p:nvSpPr>
        <p:spPr>
          <a:xfrm>
            <a:off x="1758632" y="5107694"/>
            <a:ext cx="3001143" cy="369332"/>
          </a:xfrm>
          <a:prstGeom prst="rect">
            <a:avLst/>
          </a:prstGeom>
          <a:noFill/>
        </p:spPr>
        <p:txBody>
          <a:bodyPr wrap="none" rtlCol="0">
            <a:spAutoFit/>
          </a:bodyPr>
          <a:lstStyle/>
          <a:p>
            <a:pPr marL="285750" indent="-285750">
              <a:buSzPct val="120000"/>
              <a:buFont typeface="AppleColorEmoji" charset="0"/>
              <a:buChar char="😁"/>
            </a:pPr>
            <a:r>
              <a:rPr lang="en-US" dirty="0"/>
              <a:t>Stack them up, Lego fun!</a:t>
            </a:r>
            <a:endParaRPr lang="el-GR" dirty="0"/>
          </a:p>
        </p:txBody>
      </p:sp>
      <p:sp>
        <p:nvSpPr>
          <p:cNvPr id="20" name="TextBox 19"/>
          <p:cNvSpPr txBox="1"/>
          <p:nvPr/>
        </p:nvSpPr>
        <p:spPr>
          <a:xfrm>
            <a:off x="9144001" y="3467100"/>
            <a:ext cx="184731" cy="369332"/>
          </a:xfrm>
          <a:prstGeom prst="rect">
            <a:avLst/>
          </a:prstGeom>
          <a:noFill/>
        </p:spPr>
        <p:txBody>
          <a:bodyPr wrap="none" rtlCol="0">
            <a:spAutoFit/>
          </a:bodyPr>
          <a:lstStyle/>
          <a:p>
            <a:endParaRPr lang="el-GR" dirty="0"/>
          </a:p>
        </p:txBody>
      </p:sp>
    </p:spTree>
    <p:extLst>
      <p:ext uri="{BB962C8B-B14F-4D97-AF65-F5344CB8AC3E}">
        <p14:creationId xmlns:p14="http://schemas.microsoft.com/office/powerpoint/2010/main" val="99671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818857" y="182564"/>
            <a:ext cx="8297863" cy="11890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00B050"/>
                </a:solidFill>
              </a:rPr>
              <a:t>Bidirectional RNNs</a:t>
            </a:r>
          </a:p>
        </p:txBody>
      </p:sp>
      <p:sp>
        <p:nvSpPr>
          <p:cNvPr id="15" name="AutoShape 6" descr="/var/folders/86/bm6qd9v503vfsddhv99qv8rr0000gn/T/com.microsoft.Powerpoint/WebArchiveCopyPasteTempFiles/latex.php?latex=t&amp;bg=ffffff&amp;fg=000&amp;s=0"/>
          <p:cNvSpPr>
            <a:spLocks noChangeAspect="1" noChangeArrowheads="1"/>
          </p:cNvSpPr>
          <p:nvPr/>
        </p:nvSpPr>
        <p:spPr bwMode="auto">
          <a:xfrm>
            <a:off x="152400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6" name="Εικόνα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522" y="2479635"/>
            <a:ext cx="4160296" cy="2718231"/>
          </a:xfrm>
          <a:prstGeom prst="rect">
            <a:avLst/>
          </a:prstGeom>
        </p:spPr>
      </p:pic>
      <mc:AlternateContent xmlns:mc="http://schemas.openxmlformats.org/markup-compatibility/2006" xmlns:a14="http://schemas.microsoft.com/office/drawing/2010/main">
        <mc:Choice Requires="a14">
          <p:sp>
            <p:nvSpPr>
              <p:cNvPr id="18" name="Ορθογώνιο 17"/>
              <p:cNvSpPr/>
              <p:nvPr/>
            </p:nvSpPr>
            <p:spPr>
              <a:xfrm>
                <a:off x="1661522" y="5630429"/>
                <a:ext cx="8442744" cy="709553"/>
              </a:xfrm>
              <a:prstGeom prst="rect">
                <a:avLst/>
              </a:prstGeom>
            </p:spPr>
            <p:txBody>
              <a:bodyPr wrap="square">
                <a:spAutoFit/>
              </a:bodyPr>
              <a:lstStyle/>
              <a:p>
                <a:pPr defTabSz="914400" eaLnBrk="0" fontAlgn="base" hangingPunct="0">
                  <a:spcBef>
                    <a:spcPct val="0"/>
                  </a:spcBef>
                  <a:spcAft>
                    <a:spcPct val="0"/>
                  </a:spcAft>
                </a:pPr>
                <a:r>
                  <a:rPr lang="el-GR" altLang="el-GR" dirty="0" err="1"/>
                  <a:t>two</a:t>
                </a:r>
                <a:r>
                  <a:rPr lang="el-GR" altLang="el-GR" dirty="0"/>
                  <a:t> </a:t>
                </a:r>
                <a:r>
                  <a:rPr lang="el-GR" altLang="el-GR" dirty="0" err="1"/>
                  <a:t>RNNs</a:t>
                </a:r>
                <a:r>
                  <a:rPr lang="el-GR" altLang="el-GR" dirty="0"/>
                  <a:t> </a:t>
                </a:r>
                <a:r>
                  <a:rPr lang="el-GR" altLang="el-GR" dirty="0" err="1"/>
                  <a:t>stacked</a:t>
                </a:r>
                <a:r>
                  <a:rPr lang="el-GR" altLang="el-GR" dirty="0"/>
                  <a:t> on </a:t>
                </a:r>
                <a:r>
                  <a:rPr lang="el-GR" altLang="el-GR" dirty="0" err="1"/>
                  <a:t>top</a:t>
                </a:r>
                <a:r>
                  <a:rPr lang="el-GR" altLang="el-GR" dirty="0"/>
                  <a:t> of </a:t>
                </a:r>
                <a:r>
                  <a:rPr lang="el-GR" altLang="el-GR" dirty="0" err="1"/>
                  <a:t>each</a:t>
                </a:r>
                <a:r>
                  <a:rPr lang="el-GR" altLang="el-GR" dirty="0"/>
                  <a:t> </a:t>
                </a:r>
                <a:r>
                  <a:rPr lang="el-GR" altLang="el-GR" dirty="0" err="1"/>
                  <a:t>other</a:t>
                </a:r>
                <a:endParaRPr lang="en-US" altLang="el-GR" dirty="0"/>
              </a:p>
              <a:p>
                <a:pPr defTabSz="914400" eaLnBrk="0" fontAlgn="base" hangingPunct="0">
                  <a:spcBef>
                    <a:spcPct val="0"/>
                  </a:spcBef>
                  <a:spcAft>
                    <a:spcPct val="0"/>
                  </a:spcAft>
                </a:pPr>
                <a:r>
                  <a:rPr lang="el-GR" altLang="el-GR" dirty="0" err="1"/>
                  <a:t>output</a:t>
                </a:r>
                <a:r>
                  <a:rPr lang="el-GR" altLang="el-GR" dirty="0"/>
                  <a:t> </a:t>
                </a:r>
                <a:r>
                  <a:rPr lang="el-GR" altLang="el-GR" dirty="0" err="1"/>
                  <a:t>is</a:t>
                </a:r>
                <a:r>
                  <a:rPr lang="el-GR" altLang="el-GR" dirty="0"/>
                  <a:t> </a:t>
                </a:r>
                <a:r>
                  <a:rPr lang="el-GR" altLang="el-GR" dirty="0" err="1"/>
                  <a:t>computed</a:t>
                </a:r>
                <a:r>
                  <a:rPr lang="el-GR" altLang="el-GR" dirty="0"/>
                  <a:t> </a:t>
                </a:r>
                <a:r>
                  <a:rPr lang="el-GR" altLang="el-GR" dirty="0" err="1"/>
                  <a:t>based</a:t>
                </a:r>
                <a:r>
                  <a:rPr lang="el-GR" altLang="el-GR" dirty="0"/>
                  <a:t> on the </a:t>
                </a:r>
                <a:r>
                  <a:rPr lang="el-GR" altLang="el-GR" dirty="0" err="1"/>
                  <a:t>hidden</a:t>
                </a:r>
                <a:r>
                  <a:rPr lang="el-GR" altLang="el-GR" dirty="0"/>
                  <a:t> </a:t>
                </a:r>
                <a:r>
                  <a:rPr lang="el-GR" altLang="el-GR" dirty="0" err="1"/>
                  <a:t>state</a:t>
                </a:r>
                <a:r>
                  <a:rPr lang="el-GR" altLang="el-GR" dirty="0"/>
                  <a:t> of </a:t>
                </a:r>
                <a:r>
                  <a:rPr lang="el-GR" altLang="el-GR" dirty="0" err="1"/>
                  <a:t>both</a:t>
                </a:r>
                <a:r>
                  <a:rPr lang="el-GR" altLang="el-GR" dirty="0"/>
                  <a:t> </a:t>
                </a:r>
                <a:r>
                  <a:rPr lang="el-GR" altLang="el-GR" dirty="0" err="1"/>
                  <a:t>RNNs</a:t>
                </a:r>
                <a:r>
                  <a:rPr lang="en-US" altLang="el-GR" dirty="0"/>
                  <a:t> </a:t>
                </a:r>
                <a14:m>
                  <m:oMath xmlns:m="http://schemas.openxmlformats.org/officeDocument/2006/math">
                    <m:d>
                      <m:dPr>
                        <m:begChr m:val="["/>
                        <m:endChr m:val="]"/>
                        <m:ctrlPr>
                          <a:rPr lang="mr-IN" i="1">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charset="0"/>
                                  </a:rPr>
                                  <m:t>h</m:t>
                                </m:r>
                              </m:e>
                            </m:acc>
                          </m:e>
                          <m:sub>
                            <m:r>
                              <a:rPr lang="en-US" i="1">
                                <a:latin typeface="Cambria Math" charset="0"/>
                              </a:rPr>
                              <m:t>𝑡</m:t>
                            </m:r>
                          </m:sub>
                        </m:sSub>
                        <m:sSub>
                          <m:sSubPr>
                            <m:ctrlPr>
                              <a:rPr lang="en-US" i="1">
                                <a:latin typeface="Cambria Math" panose="02040503050406030204" pitchFamily="18" charset="0"/>
                              </a:rPr>
                            </m:ctrlPr>
                          </m:sSubPr>
                          <m:e>
                            <m:r>
                              <a:rPr lang="en-US" i="1">
                                <a:latin typeface="Cambria Math" charset="0"/>
                              </a:rPr>
                              <m:t>;</m:t>
                            </m:r>
                            <m:acc>
                              <m:accPr>
                                <m:chr m:val="⃖"/>
                                <m:ctrlPr>
                                  <a:rPr lang="en-US" i="1">
                                    <a:latin typeface="Cambria Math" panose="02040503050406030204" pitchFamily="18" charset="0"/>
                                  </a:rPr>
                                </m:ctrlPr>
                              </m:accPr>
                              <m:e>
                                <m:r>
                                  <a:rPr lang="en-US" i="1">
                                    <a:latin typeface="Cambria Math" charset="0"/>
                                  </a:rPr>
                                  <m:t>h</m:t>
                                </m:r>
                              </m:e>
                            </m:acc>
                          </m:e>
                          <m:sub>
                            <m:r>
                              <a:rPr lang="en-US" i="1">
                                <a:latin typeface="Cambria Math" charset="0"/>
                              </a:rPr>
                              <m:t>𝑡</m:t>
                            </m:r>
                          </m:sub>
                        </m:sSub>
                      </m:e>
                    </m:d>
                    <m:r>
                      <a:rPr lang="en-US" i="1">
                        <a:latin typeface="Cambria Math" charset="0"/>
                      </a:rPr>
                      <m:t> </m:t>
                    </m:r>
                  </m:oMath>
                </a14:m>
                <a:endParaRPr lang="el-GR" altLang="el-GR" dirty="0"/>
              </a:p>
            </p:txBody>
          </p:sp>
        </mc:Choice>
        <mc:Fallback xmlns="">
          <p:sp>
            <p:nvSpPr>
              <p:cNvPr id="18" name="Ορθογώνιο 17"/>
              <p:cNvSpPr>
                <a:spLocks noRot="1" noChangeAspect="1" noMove="1" noResize="1" noEditPoints="1" noAdjustHandles="1" noChangeArrowheads="1" noChangeShapeType="1" noTextEdit="1"/>
              </p:cNvSpPr>
              <p:nvPr/>
            </p:nvSpPr>
            <p:spPr>
              <a:xfrm>
                <a:off x="1661522" y="5630429"/>
                <a:ext cx="8442744" cy="709553"/>
              </a:xfrm>
              <a:prstGeom prst="rect">
                <a:avLst/>
              </a:prstGeom>
              <a:blipFill>
                <a:blip r:embed="rId3"/>
                <a:stretch>
                  <a:fillRect l="-650" t="-5172" b="-1034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9" name="Ορθογώνιο 18"/>
              <p:cNvSpPr/>
              <p:nvPr/>
            </p:nvSpPr>
            <p:spPr>
              <a:xfrm>
                <a:off x="5922062" y="3350093"/>
                <a:ext cx="3311804" cy="4103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charset="0"/>
                                </a:rPr>
                                <m:t>h</m:t>
                              </m:r>
                            </m:e>
                          </m:acc>
                        </m:e>
                        <m:sub>
                          <m:r>
                            <a:rPr lang="en-US" i="1">
                              <a:latin typeface="Cambria Math" charset="0"/>
                            </a:rPr>
                            <m:t>𝑡</m:t>
                          </m:r>
                        </m:sub>
                      </m:sSub>
                      <m:r>
                        <a:rPr lang="en-US" i="1">
                          <a:latin typeface="Cambria Math" charset="0"/>
                        </a:rPr>
                        <m:t>=  </m:t>
                      </m:r>
                      <m:r>
                        <a:rPr lang="el-GR" i="1">
                          <a:latin typeface="Cambria Math" charset="0"/>
                        </a:rPr>
                        <m:t>𝜎</m:t>
                      </m:r>
                      <m:r>
                        <a:rPr lang="el-GR" i="1">
                          <a:latin typeface="Cambria Math" charset="0"/>
                        </a:rPr>
                        <m:t>(</m:t>
                      </m:r>
                      <m:sSup>
                        <m:sSupPr>
                          <m:ctrlPr>
                            <a:rPr lang="el-GR" i="1">
                              <a:latin typeface="Cambria Math" panose="02040503050406030204" pitchFamily="18" charset="0"/>
                            </a:rPr>
                          </m:ctrlPr>
                        </m:sSupPr>
                        <m:e>
                          <m:acc>
                            <m:accPr>
                              <m:chr m:val="⃖"/>
                              <m:ctrlPr>
                                <a:rPr lang="el-GR" i="1">
                                  <a:latin typeface="Cambria Math" panose="02040503050406030204" pitchFamily="18" charset="0"/>
                                </a:rPr>
                              </m:ctrlPr>
                            </m:accPr>
                            <m:e>
                              <m:r>
                                <a:rPr lang="en-US" i="1">
                                  <a:latin typeface="Cambria Math" charset="0"/>
                                </a:rPr>
                                <m:t>𝑊</m:t>
                              </m:r>
                            </m:e>
                          </m:acc>
                        </m:e>
                        <m:sup>
                          <m:r>
                            <a:rPr lang="en-US" i="1">
                              <a:latin typeface="Cambria Math" charset="0"/>
                            </a:rPr>
                            <m:t>(</m:t>
                          </m:r>
                          <m:r>
                            <a:rPr lang="en-US" i="1">
                              <a:latin typeface="Cambria Math" charset="0"/>
                            </a:rPr>
                            <m:t>hh</m:t>
                          </m:r>
                          <m:r>
                            <a:rPr lang="en-US" i="1">
                              <a:latin typeface="Cambria Math" charset="0"/>
                            </a:rPr>
                            <m:t>)</m:t>
                          </m:r>
                        </m:sup>
                      </m:sSup>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charset="0"/>
                                </a:rPr>
                                <m:t>h</m:t>
                              </m:r>
                            </m:e>
                          </m:acc>
                        </m:e>
                        <m:sub>
                          <m:r>
                            <a:rPr lang="en-US" i="1">
                              <a:latin typeface="Cambria Math" charset="0"/>
                            </a:rPr>
                            <m:t>𝑡</m:t>
                          </m:r>
                          <m:r>
                            <a:rPr lang="en-US" i="1">
                              <a:latin typeface="Cambria Math" charset="0"/>
                            </a:rPr>
                            <m:t>+1</m:t>
                          </m:r>
                        </m:sub>
                      </m:sSub>
                      <m:r>
                        <a:rPr lang="en-US" i="1">
                          <a:latin typeface="Cambria Math" charset="0"/>
                        </a:rPr>
                        <m:t>+</m:t>
                      </m:r>
                      <m:sSup>
                        <m:sSupPr>
                          <m:ctrlPr>
                            <a:rPr lang="el-GR" i="1">
                              <a:latin typeface="Cambria Math" panose="02040503050406030204" pitchFamily="18" charset="0"/>
                            </a:rPr>
                          </m:ctrlPr>
                        </m:sSupPr>
                        <m:e>
                          <m:acc>
                            <m:accPr>
                              <m:chr m:val="⃖"/>
                              <m:ctrlPr>
                                <a:rPr lang="el-GR" i="1">
                                  <a:latin typeface="Cambria Math" panose="02040503050406030204" pitchFamily="18" charset="0"/>
                                </a:rPr>
                              </m:ctrlPr>
                            </m:accPr>
                            <m:e>
                              <m:r>
                                <a:rPr lang="en-US" i="1">
                                  <a:latin typeface="Cambria Math" charset="0"/>
                                </a:rPr>
                                <m:t>𝑊</m:t>
                              </m:r>
                            </m:e>
                          </m:acc>
                        </m:e>
                        <m:sup>
                          <m:r>
                            <a:rPr lang="en-US" i="1">
                              <a:latin typeface="Cambria Math" charset="0"/>
                            </a:rPr>
                            <m:t>(</m:t>
                          </m:r>
                          <m:r>
                            <a:rPr lang="en-US" i="1">
                              <a:latin typeface="Cambria Math" charset="0"/>
                            </a:rPr>
                            <m:t>h𝑥</m:t>
                          </m:r>
                          <m:r>
                            <a:rPr lang="en-US" i="1">
                              <a:latin typeface="Cambria Math" charset="0"/>
                            </a:rPr>
                            <m:t>)</m:t>
                          </m:r>
                        </m:sup>
                      </m:sSup>
                      <m:sSub>
                        <m:sSubPr>
                          <m:ctrlPr>
                            <a:rPr lang="en-US" i="1">
                              <a:latin typeface="Cambria Math" panose="02040503050406030204" pitchFamily="18" charset="0"/>
                            </a:rPr>
                          </m:ctrlPr>
                        </m:sSubPr>
                        <m:e>
                          <m:r>
                            <a:rPr lang="en-US" i="1">
                              <a:latin typeface="Cambria Math" charset="0"/>
                            </a:rPr>
                            <m:t>𝑥</m:t>
                          </m:r>
                        </m:e>
                        <m:sub>
                          <m:r>
                            <a:rPr lang="en-US" i="1">
                              <a:latin typeface="Cambria Math" charset="0"/>
                            </a:rPr>
                            <m:t>𝑡</m:t>
                          </m:r>
                        </m:sub>
                      </m:sSub>
                      <m:r>
                        <a:rPr lang="en-US" i="1">
                          <a:latin typeface="Cambria Math" charset="0"/>
                        </a:rPr>
                        <m:t>)</m:t>
                      </m:r>
                    </m:oMath>
                  </m:oMathPara>
                </a14:m>
                <a:endParaRPr lang="el-GR" dirty="0"/>
              </a:p>
            </p:txBody>
          </p:sp>
        </mc:Choice>
        <mc:Fallback xmlns="">
          <p:sp>
            <p:nvSpPr>
              <p:cNvPr id="19" name="Ορθογώνιο 18"/>
              <p:cNvSpPr>
                <a:spLocks noRot="1" noChangeAspect="1" noMove="1" noResize="1" noEditPoints="1" noAdjustHandles="1" noChangeArrowheads="1" noChangeShapeType="1" noTextEdit="1"/>
              </p:cNvSpPr>
              <p:nvPr/>
            </p:nvSpPr>
            <p:spPr>
              <a:xfrm>
                <a:off x="5922062" y="3350093"/>
                <a:ext cx="3311804" cy="410305"/>
              </a:xfrm>
              <a:prstGeom prst="rect">
                <a:avLst/>
              </a:prstGeom>
              <a:blipFill>
                <a:blip r:embed="rId4"/>
                <a:stretch>
                  <a:fillRect b="-1343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0" name="Ορθογώνιο 19"/>
              <p:cNvSpPr/>
              <p:nvPr/>
            </p:nvSpPr>
            <p:spPr>
              <a:xfrm>
                <a:off x="5986961" y="2808989"/>
                <a:ext cx="3311804" cy="4103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charset="0"/>
                                </a:rPr>
                                <m:t>h</m:t>
                              </m:r>
                            </m:e>
                          </m:acc>
                        </m:e>
                        <m:sub>
                          <m:r>
                            <a:rPr lang="en-US" i="1">
                              <a:latin typeface="Cambria Math" charset="0"/>
                            </a:rPr>
                            <m:t>𝑡</m:t>
                          </m:r>
                        </m:sub>
                      </m:sSub>
                      <m:r>
                        <a:rPr lang="en-US" i="1">
                          <a:latin typeface="Cambria Math" charset="0"/>
                        </a:rPr>
                        <m:t>=  </m:t>
                      </m:r>
                      <m:r>
                        <a:rPr lang="el-GR" i="1">
                          <a:latin typeface="Cambria Math" charset="0"/>
                        </a:rPr>
                        <m:t>𝜎</m:t>
                      </m:r>
                      <m:r>
                        <a:rPr lang="el-GR" i="1">
                          <a:latin typeface="Cambria Math" charset="0"/>
                        </a:rPr>
                        <m:t>(</m:t>
                      </m:r>
                      <m:sSup>
                        <m:sSupPr>
                          <m:ctrlPr>
                            <a:rPr lang="el-GR" i="1">
                              <a:latin typeface="Cambria Math" panose="02040503050406030204" pitchFamily="18" charset="0"/>
                            </a:rPr>
                          </m:ctrlPr>
                        </m:sSupPr>
                        <m:e>
                          <m:acc>
                            <m:accPr>
                              <m:chr m:val="⃑"/>
                              <m:ctrlPr>
                                <a:rPr lang="el-GR" i="1">
                                  <a:latin typeface="Cambria Math" panose="02040503050406030204" pitchFamily="18" charset="0"/>
                                </a:rPr>
                              </m:ctrlPr>
                            </m:accPr>
                            <m:e>
                              <m:r>
                                <a:rPr lang="en-US" i="1">
                                  <a:latin typeface="Cambria Math" charset="0"/>
                                </a:rPr>
                                <m:t>𝑊</m:t>
                              </m:r>
                            </m:e>
                          </m:acc>
                        </m:e>
                        <m:sup>
                          <m:r>
                            <a:rPr lang="en-US" i="1">
                              <a:latin typeface="Cambria Math" charset="0"/>
                            </a:rPr>
                            <m:t>(</m:t>
                          </m:r>
                          <m:r>
                            <a:rPr lang="en-US" i="1">
                              <a:latin typeface="Cambria Math" charset="0"/>
                            </a:rPr>
                            <m:t>hh</m:t>
                          </m:r>
                          <m:r>
                            <a:rPr lang="en-US" i="1">
                              <a:latin typeface="Cambria Math" charset="0"/>
                            </a:rPr>
                            <m:t>)</m:t>
                          </m:r>
                        </m:sup>
                      </m:sSup>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charset="0"/>
                                </a:rPr>
                                <m:t>h</m:t>
                              </m:r>
                            </m:e>
                          </m:acc>
                        </m:e>
                        <m:sub>
                          <m:r>
                            <a:rPr lang="en-US" i="1">
                              <a:latin typeface="Cambria Math" charset="0"/>
                            </a:rPr>
                            <m:t>𝑡</m:t>
                          </m:r>
                          <m:r>
                            <a:rPr lang="en-US" i="1">
                              <a:latin typeface="Cambria Math" charset="0"/>
                            </a:rPr>
                            <m:t>−1</m:t>
                          </m:r>
                        </m:sub>
                      </m:sSub>
                      <m:r>
                        <a:rPr lang="en-US" i="1">
                          <a:latin typeface="Cambria Math" charset="0"/>
                        </a:rPr>
                        <m:t>+</m:t>
                      </m:r>
                      <m:sSup>
                        <m:sSupPr>
                          <m:ctrlPr>
                            <a:rPr lang="el-GR" i="1">
                              <a:latin typeface="Cambria Math" panose="02040503050406030204" pitchFamily="18" charset="0"/>
                            </a:rPr>
                          </m:ctrlPr>
                        </m:sSupPr>
                        <m:e>
                          <m:acc>
                            <m:accPr>
                              <m:chr m:val="⃑"/>
                              <m:ctrlPr>
                                <a:rPr lang="el-GR" i="1">
                                  <a:latin typeface="Cambria Math" panose="02040503050406030204" pitchFamily="18" charset="0"/>
                                </a:rPr>
                              </m:ctrlPr>
                            </m:accPr>
                            <m:e>
                              <m:r>
                                <a:rPr lang="en-US" i="1">
                                  <a:latin typeface="Cambria Math" charset="0"/>
                                </a:rPr>
                                <m:t>𝑊</m:t>
                              </m:r>
                            </m:e>
                          </m:acc>
                        </m:e>
                        <m:sup>
                          <m:r>
                            <a:rPr lang="en-US" i="1">
                              <a:latin typeface="Cambria Math" charset="0"/>
                            </a:rPr>
                            <m:t>(</m:t>
                          </m:r>
                          <m:r>
                            <a:rPr lang="en-US" i="1">
                              <a:latin typeface="Cambria Math" charset="0"/>
                            </a:rPr>
                            <m:t>h𝑥</m:t>
                          </m:r>
                          <m:r>
                            <a:rPr lang="en-US" i="1">
                              <a:latin typeface="Cambria Math" charset="0"/>
                            </a:rPr>
                            <m:t>)</m:t>
                          </m:r>
                        </m:sup>
                      </m:sSup>
                      <m:sSub>
                        <m:sSubPr>
                          <m:ctrlPr>
                            <a:rPr lang="en-US" i="1">
                              <a:latin typeface="Cambria Math" panose="02040503050406030204" pitchFamily="18" charset="0"/>
                            </a:rPr>
                          </m:ctrlPr>
                        </m:sSubPr>
                        <m:e>
                          <m:r>
                            <a:rPr lang="en-US" i="1">
                              <a:latin typeface="Cambria Math" charset="0"/>
                            </a:rPr>
                            <m:t>𝑥</m:t>
                          </m:r>
                        </m:e>
                        <m:sub>
                          <m:r>
                            <a:rPr lang="en-US" i="1">
                              <a:latin typeface="Cambria Math" charset="0"/>
                            </a:rPr>
                            <m:t>𝑡</m:t>
                          </m:r>
                        </m:sub>
                      </m:sSub>
                      <m:r>
                        <a:rPr lang="en-US" i="1">
                          <a:latin typeface="Cambria Math" charset="0"/>
                        </a:rPr>
                        <m:t>)</m:t>
                      </m:r>
                    </m:oMath>
                  </m:oMathPara>
                </a14:m>
                <a:endParaRPr lang="el-GR" dirty="0"/>
              </a:p>
            </p:txBody>
          </p:sp>
        </mc:Choice>
        <mc:Fallback xmlns="">
          <p:sp>
            <p:nvSpPr>
              <p:cNvPr id="20" name="Ορθογώνιο 19"/>
              <p:cNvSpPr>
                <a:spLocks noRot="1" noChangeAspect="1" noMove="1" noResize="1" noEditPoints="1" noAdjustHandles="1" noChangeArrowheads="1" noChangeShapeType="1" noTextEdit="1"/>
              </p:cNvSpPr>
              <p:nvPr/>
            </p:nvSpPr>
            <p:spPr>
              <a:xfrm>
                <a:off x="5986961" y="2808989"/>
                <a:ext cx="3311804" cy="410305"/>
              </a:xfrm>
              <a:prstGeom prst="rect">
                <a:avLst/>
              </a:prstGeom>
              <a:blipFill>
                <a:blip r:embed="rId5"/>
                <a:stretch>
                  <a:fillRect b="-1343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986961" y="3876013"/>
                <a:ext cx="1938288" cy="432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charset="0"/>
                            </a:rPr>
                            <m:t>𝑦</m:t>
                          </m:r>
                        </m:e>
                        <m:sub>
                          <m:r>
                            <a:rPr lang="en-US" i="1">
                              <a:latin typeface="Cambria Math" charset="0"/>
                            </a:rPr>
                            <m:t>𝑡</m:t>
                          </m:r>
                        </m:sub>
                      </m:sSub>
                      <m:r>
                        <a:rPr lang="en-US" i="1">
                          <a:latin typeface="Cambria Math" charset="0"/>
                        </a:rPr>
                        <m:t>=</m:t>
                      </m:r>
                      <m:r>
                        <a:rPr lang="en-US" i="1">
                          <a:latin typeface="Cambria Math" charset="0"/>
                        </a:rPr>
                        <m:t>𝑓</m:t>
                      </m:r>
                      <m:d>
                        <m:dPr>
                          <m:ctrlPr>
                            <a:rPr lang="mr-IN" i="1">
                              <a:latin typeface="Cambria Math" panose="02040503050406030204" pitchFamily="18" charset="0"/>
                            </a:rPr>
                          </m:ctrlPr>
                        </m:dPr>
                        <m:e>
                          <m:r>
                            <a:rPr lang="en-US" i="1">
                              <a:latin typeface="Cambria Math" charset="0"/>
                            </a:rPr>
                            <m:t> </m:t>
                          </m:r>
                          <m:d>
                            <m:dPr>
                              <m:begChr m:val="["/>
                              <m:endChr m:val="]"/>
                              <m:ctrlPr>
                                <a:rPr lang="mr-IN" i="1">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charset="0"/>
                                        </a:rPr>
                                        <m:t>h</m:t>
                                      </m:r>
                                    </m:e>
                                  </m:acc>
                                </m:e>
                                <m:sub>
                                  <m:r>
                                    <a:rPr lang="en-US" i="1">
                                      <a:latin typeface="Cambria Math" charset="0"/>
                                    </a:rPr>
                                    <m:t>𝑡</m:t>
                                  </m:r>
                                </m:sub>
                              </m:sSub>
                              <m:sSub>
                                <m:sSubPr>
                                  <m:ctrlPr>
                                    <a:rPr lang="en-US" i="1">
                                      <a:latin typeface="Cambria Math" panose="02040503050406030204" pitchFamily="18" charset="0"/>
                                    </a:rPr>
                                  </m:ctrlPr>
                                </m:sSubPr>
                                <m:e>
                                  <m:r>
                                    <a:rPr lang="en-US" i="1">
                                      <a:latin typeface="Cambria Math" charset="0"/>
                                    </a:rPr>
                                    <m:t>;</m:t>
                                  </m:r>
                                  <m:acc>
                                    <m:accPr>
                                      <m:chr m:val="⃖"/>
                                      <m:ctrlPr>
                                        <a:rPr lang="en-US" i="1">
                                          <a:latin typeface="Cambria Math" panose="02040503050406030204" pitchFamily="18" charset="0"/>
                                        </a:rPr>
                                      </m:ctrlPr>
                                    </m:accPr>
                                    <m:e>
                                      <m:r>
                                        <a:rPr lang="en-US" i="1">
                                          <a:latin typeface="Cambria Math" charset="0"/>
                                        </a:rPr>
                                        <m:t>h</m:t>
                                      </m:r>
                                    </m:e>
                                  </m:acc>
                                </m:e>
                                <m:sub>
                                  <m:r>
                                    <a:rPr lang="en-US" i="1">
                                      <a:latin typeface="Cambria Math" charset="0"/>
                                    </a:rPr>
                                    <m:t>𝑡</m:t>
                                  </m:r>
                                </m:sub>
                              </m:sSub>
                            </m:e>
                          </m:d>
                          <m:r>
                            <a:rPr lang="en-US" i="1">
                              <a:latin typeface="Cambria Math" charset="0"/>
                            </a:rPr>
                            <m:t> </m:t>
                          </m:r>
                        </m:e>
                      </m:d>
                    </m:oMath>
                  </m:oMathPara>
                </a14:m>
                <a:endParaRPr lang="el-GR" dirty="0"/>
              </a:p>
            </p:txBody>
          </p:sp>
        </mc:Choice>
        <mc:Fallback xmlns="">
          <p:sp>
            <p:nvSpPr>
              <p:cNvPr id="21" name="TextBox 20"/>
              <p:cNvSpPr txBox="1">
                <a:spLocks noRot="1" noChangeAspect="1" noMove="1" noResize="1" noEditPoints="1" noAdjustHandles="1" noChangeArrowheads="1" noChangeShapeType="1" noTextEdit="1"/>
              </p:cNvSpPr>
              <p:nvPr/>
            </p:nvSpPr>
            <p:spPr>
              <a:xfrm>
                <a:off x="5986961" y="3876013"/>
                <a:ext cx="1938288" cy="432554"/>
              </a:xfrm>
              <a:prstGeom prst="rect">
                <a:avLst/>
              </a:prstGeom>
              <a:blipFill>
                <a:blip r:embed="rId6"/>
                <a:stretch>
                  <a:fillRect b="-7042"/>
                </a:stretch>
              </a:blipFill>
            </p:spPr>
            <p:txBody>
              <a:bodyPr/>
              <a:lstStyle/>
              <a:p>
                <a:r>
                  <a:rPr lang="ru-RU">
                    <a:noFill/>
                  </a:rPr>
                  <a:t> </a:t>
                </a:r>
              </a:p>
            </p:txBody>
          </p:sp>
        </mc:Fallback>
      </mc:AlternateContent>
      <p:sp>
        <p:nvSpPr>
          <p:cNvPr id="23" name="TextBox 22"/>
          <p:cNvSpPr txBox="1"/>
          <p:nvPr/>
        </p:nvSpPr>
        <p:spPr>
          <a:xfrm>
            <a:off x="5986962" y="4650035"/>
            <a:ext cx="3836435" cy="369332"/>
          </a:xfrm>
          <a:prstGeom prst="rect">
            <a:avLst/>
          </a:prstGeom>
          <a:noFill/>
        </p:spPr>
        <p:txBody>
          <a:bodyPr wrap="none" rtlCol="0">
            <a:spAutoFit/>
          </a:bodyPr>
          <a:lstStyle/>
          <a:p>
            <a:r>
              <a:rPr lang="en-US" dirty="0"/>
              <a:t>past and future around a single token</a:t>
            </a:r>
            <a:endParaRPr lang="el-GR" dirty="0"/>
          </a:p>
        </p:txBody>
      </p:sp>
      <p:cxnSp>
        <p:nvCxnSpPr>
          <p:cNvPr id="25" name="Ευθύγραμμο βέλος σύνδεσης 24"/>
          <p:cNvCxnSpPr/>
          <p:nvPr/>
        </p:nvCxnSpPr>
        <p:spPr>
          <a:xfrm flipV="1">
            <a:off x="6350000" y="4265705"/>
            <a:ext cx="1028700" cy="418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p:cNvCxnSpPr/>
          <p:nvPr/>
        </p:nvCxnSpPr>
        <p:spPr>
          <a:xfrm flipH="1" flipV="1">
            <a:off x="7096065" y="4226093"/>
            <a:ext cx="341281" cy="458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661522" y="1592570"/>
            <a:ext cx="8442744" cy="646331"/>
          </a:xfrm>
          <a:prstGeom prst="rect">
            <a:avLst/>
          </a:prstGeom>
          <a:noFill/>
        </p:spPr>
        <p:txBody>
          <a:bodyPr wrap="square" rtlCol="0">
            <a:spAutoFit/>
          </a:bodyPr>
          <a:lstStyle/>
          <a:p>
            <a:pPr defTabSz="914400" eaLnBrk="0" fontAlgn="base" hangingPunct="0">
              <a:spcBef>
                <a:spcPct val="0"/>
              </a:spcBef>
              <a:spcAft>
                <a:spcPct val="0"/>
              </a:spcAft>
            </a:pPr>
            <a:r>
              <a:rPr lang="en-US" altLang="el-GR" dirty="0"/>
              <a:t>Main </a:t>
            </a:r>
            <a:r>
              <a:rPr lang="el-GR" altLang="el-GR" dirty="0" err="1"/>
              <a:t>idea</a:t>
            </a:r>
            <a:r>
              <a:rPr lang="en-US" altLang="el-GR" dirty="0"/>
              <a:t>: incorporate </a:t>
            </a:r>
            <a:r>
              <a:rPr lang="el-GR" altLang="el-GR" dirty="0"/>
              <a:t>both left and right context</a:t>
            </a:r>
            <a:r>
              <a:rPr lang="en-US" altLang="el-GR" dirty="0"/>
              <a:t> </a:t>
            </a:r>
            <a:r>
              <a:rPr lang="el-GR" altLang="el-GR" dirty="0"/>
              <a:t>output may not only depend on the </a:t>
            </a:r>
            <a:r>
              <a:rPr lang="el-GR" altLang="el-GR" b="1" dirty="0">
                <a:solidFill>
                  <a:schemeClr val="accent2"/>
                </a:solidFill>
              </a:rPr>
              <a:t>previous</a:t>
            </a:r>
            <a:r>
              <a:rPr lang="el-GR" altLang="el-GR" dirty="0">
                <a:solidFill>
                  <a:schemeClr val="accent2"/>
                </a:solidFill>
              </a:rPr>
              <a:t> </a:t>
            </a:r>
            <a:r>
              <a:rPr lang="el-GR" altLang="el-GR" dirty="0"/>
              <a:t>elements in the sequence,</a:t>
            </a:r>
            <a:r>
              <a:rPr lang="en-US" altLang="el-GR" dirty="0"/>
              <a:t> </a:t>
            </a:r>
            <a:r>
              <a:rPr lang="el-GR" altLang="el-GR" dirty="0"/>
              <a:t>but also </a:t>
            </a:r>
            <a:r>
              <a:rPr lang="el-GR" altLang="el-GR" b="1" dirty="0">
                <a:solidFill>
                  <a:schemeClr val="accent2"/>
                </a:solidFill>
              </a:rPr>
              <a:t>future</a:t>
            </a:r>
            <a:r>
              <a:rPr lang="el-GR" altLang="el-GR" dirty="0">
                <a:solidFill>
                  <a:schemeClr val="accent2"/>
                </a:solidFill>
              </a:rPr>
              <a:t> </a:t>
            </a:r>
            <a:r>
              <a:rPr lang="el-GR" altLang="el-GR" dirty="0"/>
              <a:t>elements. </a:t>
            </a:r>
            <a:endParaRPr lang="en-US" altLang="el-GR" dirty="0"/>
          </a:p>
        </p:txBody>
      </p:sp>
    </p:spTree>
    <p:extLst>
      <p:ext uri="{BB962C8B-B14F-4D97-AF65-F5344CB8AC3E}">
        <p14:creationId xmlns:p14="http://schemas.microsoft.com/office/powerpoint/2010/main" val="106573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075280" y="182564"/>
            <a:ext cx="8364120" cy="133456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rgbClr val="00B050"/>
                </a:solidFill>
              </a:rPr>
              <a:t>Sequence 2 Sequence or Encoder Decoder model</a:t>
            </a: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280" y="1794078"/>
            <a:ext cx="5177453" cy="4781856"/>
          </a:xfrm>
          <a:prstGeom prst="rect">
            <a:avLst/>
          </a:prstGeom>
        </p:spPr>
      </p:pic>
    </p:spTree>
    <p:extLst>
      <p:ext uri="{BB962C8B-B14F-4D97-AF65-F5344CB8AC3E}">
        <p14:creationId xmlns:p14="http://schemas.microsoft.com/office/powerpoint/2010/main" val="4265234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315868" y="2755196"/>
            <a:ext cx="3098800" cy="1778000"/>
          </a:xfrm>
          <a:prstGeom prst="rect">
            <a:avLst/>
          </a:prstGeom>
        </p:spPr>
      </p:pic>
      <p:sp>
        <p:nvSpPr>
          <p:cNvPr id="11" name="Title 1"/>
          <p:cNvSpPr txBox="1">
            <a:spLocks/>
          </p:cNvSpPr>
          <p:nvPr/>
        </p:nvSpPr>
        <p:spPr>
          <a:xfrm>
            <a:off x="2075280" y="182564"/>
            <a:ext cx="8041440" cy="11890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00B050"/>
                </a:solidFill>
              </a:rPr>
              <a:t>Gated Recurrent Units (GRUs)</a:t>
            </a:r>
          </a:p>
        </p:txBody>
      </p:sp>
      <p:sp>
        <p:nvSpPr>
          <p:cNvPr id="14" name="TextBox 13"/>
          <p:cNvSpPr txBox="1"/>
          <p:nvPr/>
        </p:nvSpPr>
        <p:spPr>
          <a:xfrm>
            <a:off x="1661522" y="1592571"/>
            <a:ext cx="8854078" cy="1200329"/>
          </a:xfrm>
          <a:prstGeom prst="rect">
            <a:avLst/>
          </a:prstGeom>
          <a:noFill/>
        </p:spPr>
        <p:txBody>
          <a:bodyPr wrap="square" rtlCol="0">
            <a:spAutoFit/>
          </a:bodyPr>
          <a:lstStyle/>
          <a:p>
            <a:pPr defTabSz="914400" eaLnBrk="0" fontAlgn="base" hangingPunct="0">
              <a:spcBef>
                <a:spcPct val="0"/>
              </a:spcBef>
              <a:spcAft>
                <a:spcPct val="0"/>
              </a:spcAft>
            </a:pPr>
            <a:r>
              <a:rPr lang="en-US" altLang="el-GR" dirty="0"/>
              <a:t>Main </a:t>
            </a:r>
            <a:r>
              <a:rPr lang="el-GR" altLang="el-GR" dirty="0" err="1"/>
              <a:t>idea</a:t>
            </a:r>
            <a:r>
              <a:rPr lang="en-US" altLang="el-GR" dirty="0"/>
              <a:t>:</a:t>
            </a:r>
          </a:p>
          <a:p>
            <a:pPr defTabSz="914400" eaLnBrk="0" fontAlgn="base" hangingPunct="0">
              <a:spcBef>
                <a:spcPct val="0"/>
              </a:spcBef>
              <a:spcAft>
                <a:spcPct val="0"/>
              </a:spcAft>
            </a:pPr>
            <a:r>
              <a:rPr lang="en-US" altLang="el-GR" dirty="0"/>
              <a:t>keep around memory to capture </a:t>
            </a:r>
            <a:r>
              <a:rPr lang="en-US" altLang="el-GR" b="1" dirty="0">
                <a:solidFill>
                  <a:schemeClr val="accent2"/>
                </a:solidFill>
              </a:rPr>
              <a:t>long dependencies</a:t>
            </a:r>
          </a:p>
          <a:p>
            <a:pPr defTabSz="914400" eaLnBrk="0" fontAlgn="base" hangingPunct="0">
              <a:spcBef>
                <a:spcPct val="0"/>
              </a:spcBef>
              <a:spcAft>
                <a:spcPct val="0"/>
              </a:spcAft>
            </a:pPr>
            <a:r>
              <a:rPr lang="en-US" altLang="el-GR" dirty="0"/>
              <a:t>Allow error messages to flow at </a:t>
            </a:r>
            <a:r>
              <a:rPr lang="en-US" altLang="el-GR" b="1" dirty="0">
                <a:solidFill>
                  <a:schemeClr val="accent2"/>
                </a:solidFill>
              </a:rPr>
              <a:t>different strengths </a:t>
            </a:r>
            <a:r>
              <a:rPr lang="en-US" altLang="el-GR" dirty="0"/>
              <a:t>depending on the inputs</a:t>
            </a:r>
          </a:p>
          <a:p>
            <a:pPr defTabSz="914400" eaLnBrk="0" fontAlgn="base" hangingPunct="0">
              <a:spcBef>
                <a:spcPct val="0"/>
              </a:spcBef>
              <a:spcAft>
                <a:spcPct val="0"/>
              </a:spcAft>
            </a:pPr>
            <a:endParaRPr lang="en-US" altLang="el-GR" dirty="0"/>
          </a:p>
        </p:txBody>
      </p:sp>
      <mc:AlternateContent xmlns:mc="http://schemas.openxmlformats.org/markup-compatibility/2006" xmlns:a14="http://schemas.microsoft.com/office/drawing/2010/main">
        <mc:Choice Requires="a14">
          <p:sp>
            <p:nvSpPr>
              <p:cNvPr id="17" name="TextBox 16"/>
              <p:cNvSpPr txBox="1"/>
              <p:nvPr/>
            </p:nvSpPr>
            <p:spPr>
              <a:xfrm>
                <a:off x="1706131" y="2718210"/>
                <a:ext cx="5508806" cy="1777281"/>
              </a:xfrm>
              <a:prstGeom prst="rect">
                <a:avLst/>
              </a:prstGeom>
              <a:noFill/>
            </p:spPr>
            <p:txBody>
              <a:bodyPr wrap="square" rtlCol="0">
                <a:spAutoFit/>
              </a:bodyPr>
              <a:lstStyle/>
              <a:p>
                <a:r>
                  <a:rPr lang="en-US" dirty="0"/>
                  <a:t>Standard RNN computes hidden layer at next time step directly  </a:t>
                </a:r>
                <a14:m>
                  <m:oMath xmlns:m="http://schemas.openxmlformats.org/officeDocument/2006/math">
                    <m:sSub>
                      <m:sSubPr>
                        <m:ctrlPr>
                          <a:rPr lang="en-US" i="1">
                            <a:latin typeface="Cambria Math" panose="02040503050406030204" pitchFamily="18" charset="0"/>
                          </a:rPr>
                        </m:ctrlPr>
                      </m:sSubPr>
                      <m:e>
                        <m:r>
                          <a:rPr lang="en-US" i="1">
                            <a:latin typeface="Cambria Math" charset="0"/>
                          </a:rPr>
                          <m:t>h</m:t>
                        </m:r>
                      </m:e>
                      <m:sub>
                        <m:r>
                          <a:rPr lang="en-US" i="1">
                            <a:latin typeface="Cambria Math" charset="0"/>
                          </a:rPr>
                          <m:t>𝑡</m:t>
                        </m:r>
                      </m:sub>
                    </m:sSub>
                    <m:r>
                      <a:rPr lang="en-US" i="1">
                        <a:latin typeface="Cambria Math" charset="0"/>
                      </a:rPr>
                      <m:t>=  </m:t>
                    </m:r>
                    <m:r>
                      <a:rPr lang="el-GR" i="1">
                        <a:latin typeface="Cambria Math" charset="0"/>
                      </a:rPr>
                      <m:t>𝜎</m:t>
                    </m:r>
                    <m:r>
                      <a:rPr lang="el-GR" i="1">
                        <a:latin typeface="Cambria Math" charset="0"/>
                      </a:rPr>
                      <m:t>(</m:t>
                    </m:r>
                    <m:sSup>
                      <m:sSupPr>
                        <m:ctrlPr>
                          <a:rPr lang="el-GR" i="1">
                            <a:latin typeface="Cambria Math" panose="02040503050406030204" pitchFamily="18" charset="0"/>
                          </a:rPr>
                        </m:ctrlPr>
                      </m:sSupPr>
                      <m:e>
                        <m:r>
                          <a:rPr lang="en-US" i="1">
                            <a:latin typeface="Cambria Math" charset="0"/>
                          </a:rPr>
                          <m:t>𝑊</m:t>
                        </m:r>
                      </m:e>
                      <m:sup>
                        <m:r>
                          <a:rPr lang="en-US" i="1">
                            <a:latin typeface="Cambria Math" charset="0"/>
                          </a:rPr>
                          <m:t>(</m:t>
                        </m:r>
                        <m:r>
                          <a:rPr lang="en-US" i="1">
                            <a:latin typeface="Cambria Math" charset="0"/>
                          </a:rPr>
                          <m:t>hh</m:t>
                        </m:r>
                        <m:r>
                          <a:rPr lang="en-US" i="1">
                            <a:latin typeface="Cambria Math" charset="0"/>
                          </a:rPr>
                          <m:t>)</m:t>
                        </m:r>
                      </m:sup>
                    </m:sSup>
                    <m:sSub>
                      <m:sSubPr>
                        <m:ctrlPr>
                          <a:rPr lang="en-US" i="1">
                            <a:latin typeface="Cambria Math" panose="02040503050406030204" pitchFamily="18" charset="0"/>
                          </a:rPr>
                        </m:ctrlPr>
                      </m:sSubPr>
                      <m:e>
                        <m:r>
                          <a:rPr lang="en-US" i="1">
                            <a:latin typeface="Cambria Math" charset="0"/>
                          </a:rPr>
                          <m:t>h</m:t>
                        </m:r>
                      </m:e>
                      <m:sub>
                        <m:r>
                          <a:rPr lang="en-US" i="1">
                            <a:latin typeface="Cambria Math" charset="0"/>
                          </a:rPr>
                          <m:t>𝑡</m:t>
                        </m:r>
                        <m:r>
                          <a:rPr lang="en-US" i="1">
                            <a:latin typeface="Cambria Math" charset="0"/>
                          </a:rPr>
                          <m:t>−1</m:t>
                        </m:r>
                      </m:sub>
                    </m:sSub>
                    <m:r>
                      <a:rPr lang="en-US" i="1">
                        <a:latin typeface="Cambria Math" charset="0"/>
                      </a:rPr>
                      <m:t>+</m:t>
                    </m:r>
                    <m:sSup>
                      <m:sSupPr>
                        <m:ctrlPr>
                          <a:rPr lang="el-GR" i="1">
                            <a:latin typeface="Cambria Math" panose="02040503050406030204" pitchFamily="18" charset="0"/>
                          </a:rPr>
                        </m:ctrlPr>
                      </m:sSupPr>
                      <m:e>
                        <m:r>
                          <a:rPr lang="en-US" i="1">
                            <a:latin typeface="Cambria Math" charset="0"/>
                          </a:rPr>
                          <m:t>𝑊</m:t>
                        </m:r>
                      </m:e>
                      <m:sup>
                        <m:r>
                          <a:rPr lang="en-US" i="1">
                            <a:latin typeface="Cambria Math" charset="0"/>
                          </a:rPr>
                          <m:t>(</m:t>
                        </m:r>
                        <m:r>
                          <a:rPr lang="en-US" i="1">
                            <a:latin typeface="Cambria Math" charset="0"/>
                          </a:rPr>
                          <m:t>h𝑥</m:t>
                        </m:r>
                        <m:r>
                          <a:rPr lang="en-US" i="1">
                            <a:latin typeface="Cambria Math" charset="0"/>
                          </a:rPr>
                          <m:t>)</m:t>
                        </m:r>
                      </m:sup>
                    </m:sSup>
                    <m:sSub>
                      <m:sSubPr>
                        <m:ctrlPr>
                          <a:rPr lang="en-US" i="1">
                            <a:latin typeface="Cambria Math" panose="02040503050406030204" pitchFamily="18" charset="0"/>
                          </a:rPr>
                        </m:ctrlPr>
                      </m:sSubPr>
                      <m:e>
                        <m:r>
                          <a:rPr lang="en-US" i="1">
                            <a:latin typeface="Cambria Math" charset="0"/>
                          </a:rPr>
                          <m:t>𝑥</m:t>
                        </m:r>
                      </m:e>
                      <m:sub>
                        <m:r>
                          <a:rPr lang="en-US" i="1">
                            <a:latin typeface="Cambria Math" charset="0"/>
                          </a:rPr>
                          <m:t>𝑡</m:t>
                        </m:r>
                      </m:sub>
                    </m:sSub>
                    <m:r>
                      <a:rPr lang="en-US" i="1">
                        <a:latin typeface="Cambria Math" charset="0"/>
                      </a:rPr>
                      <m:t>)</m:t>
                    </m:r>
                  </m:oMath>
                </a14:m>
                <a:endParaRPr lang="el-GR" dirty="0"/>
              </a:p>
              <a:p>
                <a:endParaRPr lang="en-US" dirty="0"/>
              </a:p>
              <a:p>
                <a:r>
                  <a:rPr lang="en-US" dirty="0"/>
                  <a:t>Compute an update gate based on current input word vector and hidden state</a:t>
                </a: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charset="0"/>
                            </a:rPr>
                            <m:t>𝑧</m:t>
                          </m:r>
                        </m:e>
                        <m:sub>
                          <m:r>
                            <a:rPr lang="en-US" i="1">
                              <a:latin typeface="Cambria Math" charset="0"/>
                            </a:rPr>
                            <m:t>𝑡</m:t>
                          </m:r>
                        </m:sub>
                      </m:sSub>
                      <m:r>
                        <a:rPr lang="en-US" i="1">
                          <a:latin typeface="Cambria Math" charset="0"/>
                        </a:rPr>
                        <m:t>=  </m:t>
                      </m:r>
                      <m:r>
                        <a:rPr lang="el-GR" i="1">
                          <a:latin typeface="Cambria Math" charset="0"/>
                        </a:rPr>
                        <m:t>𝜎</m:t>
                      </m:r>
                      <m:r>
                        <a:rPr lang="el-GR" i="1">
                          <a:latin typeface="Cambria Math" charset="0"/>
                        </a:rPr>
                        <m:t>(</m:t>
                      </m:r>
                      <m:sSup>
                        <m:sSupPr>
                          <m:ctrlPr>
                            <a:rPr lang="el-GR" i="1">
                              <a:latin typeface="Cambria Math" panose="02040503050406030204" pitchFamily="18" charset="0"/>
                            </a:rPr>
                          </m:ctrlPr>
                        </m:sSupPr>
                        <m:e>
                          <m:r>
                            <a:rPr lang="en-US" i="1">
                              <a:latin typeface="Cambria Math" charset="0"/>
                            </a:rPr>
                            <m:t>𝑈</m:t>
                          </m:r>
                        </m:e>
                        <m:sup>
                          <m:r>
                            <a:rPr lang="en-US" i="1">
                              <a:latin typeface="Cambria Math" charset="0"/>
                            </a:rPr>
                            <m:t>(</m:t>
                          </m:r>
                          <m:r>
                            <a:rPr lang="en-US" i="1">
                              <a:latin typeface="Cambria Math" charset="0"/>
                            </a:rPr>
                            <m:t>𝑧</m:t>
                          </m:r>
                          <m:r>
                            <a:rPr lang="en-US" i="1">
                              <a:latin typeface="Cambria Math" charset="0"/>
                            </a:rPr>
                            <m:t>)</m:t>
                          </m:r>
                        </m:sup>
                      </m:sSup>
                      <m:sSub>
                        <m:sSubPr>
                          <m:ctrlPr>
                            <a:rPr lang="en-US" i="1">
                              <a:latin typeface="Cambria Math" panose="02040503050406030204" pitchFamily="18" charset="0"/>
                            </a:rPr>
                          </m:ctrlPr>
                        </m:sSubPr>
                        <m:e>
                          <m:r>
                            <a:rPr lang="en-US" i="1">
                              <a:latin typeface="Cambria Math" charset="0"/>
                            </a:rPr>
                            <m:t>h</m:t>
                          </m:r>
                        </m:e>
                        <m:sub>
                          <m:r>
                            <a:rPr lang="en-US" i="1">
                              <a:latin typeface="Cambria Math" charset="0"/>
                            </a:rPr>
                            <m:t>𝑡</m:t>
                          </m:r>
                          <m:r>
                            <a:rPr lang="en-US" i="1">
                              <a:latin typeface="Cambria Math" charset="0"/>
                            </a:rPr>
                            <m:t>−1</m:t>
                          </m:r>
                        </m:sub>
                      </m:sSub>
                      <m:r>
                        <a:rPr lang="en-US" i="1">
                          <a:latin typeface="Cambria Math" charset="0"/>
                        </a:rPr>
                        <m:t>+</m:t>
                      </m:r>
                      <m:sSup>
                        <m:sSupPr>
                          <m:ctrlPr>
                            <a:rPr lang="el-GR" i="1">
                              <a:latin typeface="Cambria Math" panose="02040503050406030204" pitchFamily="18" charset="0"/>
                            </a:rPr>
                          </m:ctrlPr>
                        </m:sSupPr>
                        <m:e>
                          <m:r>
                            <a:rPr lang="en-US" i="1">
                              <a:latin typeface="Cambria Math" charset="0"/>
                            </a:rPr>
                            <m:t>𝑊</m:t>
                          </m:r>
                        </m:e>
                        <m:sup>
                          <m:r>
                            <a:rPr lang="en-US" i="1">
                              <a:latin typeface="Cambria Math" charset="0"/>
                            </a:rPr>
                            <m:t>(</m:t>
                          </m:r>
                          <m:r>
                            <a:rPr lang="en-US" i="1">
                              <a:latin typeface="Cambria Math" charset="0"/>
                            </a:rPr>
                            <m:t>𝑧</m:t>
                          </m:r>
                          <m:r>
                            <a:rPr lang="en-US" i="1">
                              <a:latin typeface="Cambria Math" charset="0"/>
                            </a:rPr>
                            <m:t>)</m:t>
                          </m:r>
                        </m:sup>
                      </m:sSup>
                      <m:sSub>
                        <m:sSubPr>
                          <m:ctrlPr>
                            <a:rPr lang="en-US" i="1">
                              <a:latin typeface="Cambria Math" panose="02040503050406030204" pitchFamily="18" charset="0"/>
                            </a:rPr>
                          </m:ctrlPr>
                        </m:sSubPr>
                        <m:e>
                          <m:r>
                            <a:rPr lang="en-US" i="1">
                              <a:latin typeface="Cambria Math" charset="0"/>
                            </a:rPr>
                            <m:t>𝑥</m:t>
                          </m:r>
                        </m:e>
                        <m:sub>
                          <m:r>
                            <a:rPr lang="en-US" i="1">
                              <a:latin typeface="Cambria Math" charset="0"/>
                            </a:rPr>
                            <m:t>𝑡</m:t>
                          </m:r>
                        </m:sub>
                      </m:sSub>
                      <m:r>
                        <a:rPr lang="en-US" i="1">
                          <a:latin typeface="Cambria Math" charset="0"/>
                        </a:rPr>
                        <m:t>)</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1706131" y="2718210"/>
                <a:ext cx="5508806" cy="1777281"/>
              </a:xfrm>
              <a:prstGeom prst="rect">
                <a:avLst/>
              </a:prstGeom>
              <a:blipFill>
                <a:blip r:embed="rId4"/>
                <a:stretch>
                  <a:fillRect l="-996" t="-2062" r="-1106" b="-2405"/>
                </a:stretch>
              </a:blipFill>
            </p:spPr>
            <p:txBody>
              <a:bodyPr/>
              <a:lstStyle/>
              <a:p>
                <a:r>
                  <a:rPr lang="ru-RU">
                    <a:noFill/>
                  </a:rPr>
                  <a:t> </a:t>
                </a:r>
              </a:p>
            </p:txBody>
          </p:sp>
        </mc:Fallback>
      </mc:AlternateContent>
      <p:sp>
        <p:nvSpPr>
          <p:cNvPr id="20" name="Ορθογώνιο 19"/>
          <p:cNvSpPr/>
          <p:nvPr/>
        </p:nvSpPr>
        <p:spPr>
          <a:xfrm>
            <a:off x="1706132" y="5028150"/>
            <a:ext cx="8809469" cy="646331"/>
          </a:xfrm>
          <a:prstGeom prst="rect">
            <a:avLst/>
          </a:prstGeom>
        </p:spPr>
        <p:txBody>
          <a:bodyPr wrap="square">
            <a:spAutoFit/>
          </a:bodyPr>
          <a:lstStyle/>
          <a:p>
            <a:r>
              <a:rPr lang="en-US" dirty="0"/>
              <a:t>Controls how much of past state should matter now</a:t>
            </a:r>
          </a:p>
          <a:p>
            <a:r>
              <a:rPr lang="en-US" dirty="0"/>
              <a:t>If z close to 1, then we can copy information in that unit through many steps!</a:t>
            </a:r>
            <a:endParaRPr lang="el-GR" dirty="0"/>
          </a:p>
        </p:txBody>
      </p:sp>
    </p:spTree>
    <p:extLst>
      <p:ext uri="{BB962C8B-B14F-4D97-AF65-F5344CB8AC3E}">
        <p14:creationId xmlns:p14="http://schemas.microsoft.com/office/powerpoint/2010/main" val="3890802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318292" y="2792900"/>
            <a:ext cx="3098800" cy="1778000"/>
          </a:xfrm>
          <a:prstGeom prst="rect">
            <a:avLst/>
          </a:prstGeom>
        </p:spPr>
      </p:pic>
      <p:sp>
        <p:nvSpPr>
          <p:cNvPr id="11" name="Title 1"/>
          <p:cNvSpPr txBox="1">
            <a:spLocks/>
          </p:cNvSpPr>
          <p:nvPr/>
        </p:nvSpPr>
        <p:spPr>
          <a:xfrm>
            <a:off x="2075280" y="182564"/>
            <a:ext cx="8041440" cy="11890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00B050"/>
                </a:solidFill>
              </a:rPr>
              <a:t>Gated Recurrent Units (GRUs)</a:t>
            </a:r>
          </a:p>
        </p:txBody>
      </p:sp>
      <p:sp>
        <p:nvSpPr>
          <p:cNvPr id="14" name="TextBox 13"/>
          <p:cNvSpPr txBox="1"/>
          <p:nvPr/>
        </p:nvSpPr>
        <p:spPr>
          <a:xfrm>
            <a:off x="1661522" y="1592571"/>
            <a:ext cx="8854078" cy="1200329"/>
          </a:xfrm>
          <a:prstGeom prst="rect">
            <a:avLst/>
          </a:prstGeom>
          <a:noFill/>
        </p:spPr>
        <p:txBody>
          <a:bodyPr wrap="square" rtlCol="0">
            <a:spAutoFit/>
          </a:bodyPr>
          <a:lstStyle/>
          <a:p>
            <a:pPr defTabSz="914400" eaLnBrk="0" fontAlgn="base" hangingPunct="0">
              <a:spcBef>
                <a:spcPct val="0"/>
              </a:spcBef>
              <a:spcAft>
                <a:spcPct val="0"/>
              </a:spcAft>
            </a:pPr>
            <a:r>
              <a:rPr lang="en-US" altLang="el-GR" dirty="0"/>
              <a:t>Main </a:t>
            </a:r>
            <a:r>
              <a:rPr lang="el-GR" altLang="el-GR" dirty="0" err="1"/>
              <a:t>idea</a:t>
            </a:r>
            <a:r>
              <a:rPr lang="en-US" altLang="el-GR" dirty="0"/>
              <a:t>:</a:t>
            </a:r>
          </a:p>
          <a:p>
            <a:pPr defTabSz="914400" eaLnBrk="0" fontAlgn="base" hangingPunct="0">
              <a:spcBef>
                <a:spcPct val="0"/>
              </a:spcBef>
              <a:spcAft>
                <a:spcPct val="0"/>
              </a:spcAft>
            </a:pPr>
            <a:r>
              <a:rPr lang="en-US" altLang="el-GR" dirty="0"/>
              <a:t>keep around memory to capture </a:t>
            </a:r>
            <a:r>
              <a:rPr lang="en-US" altLang="el-GR" b="1" dirty="0">
                <a:solidFill>
                  <a:schemeClr val="accent2"/>
                </a:solidFill>
              </a:rPr>
              <a:t>long dependencies</a:t>
            </a:r>
          </a:p>
          <a:p>
            <a:pPr defTabSz="914400" eaLnBrk="0" fontAlgn="base" hangingPunct="0">
              <a:spcBef>
                <a:spcPct val="0"/>
              </a:spcBef>
              <a:spcAft>
                <a:spcPct val="0"/>
              </a:spcAft>
            </a:pPr>
            <a:r>
              <a:rPr lang="en-US" altLang="el-GR" dirty="0"/>
              <a:t>Allow error messages to flow at </a:t>
            </a:r>
            <a:r>
              <a:rPr lang="en-US" altLang="el-GR" b="1" dirty="0">
                <a:solidFill>
                  <a:schemeClr val="accent2"/>
                </a:solidFill>
              </a:rPr>
              <a:t>different strengths </a:t>
            </a:r>
            <a:r>
              <a:rPr lang="en-US" altLang="el-GR" dirty="0"/>
              <a:t>depending on the inputs</a:t>
            </a:r>
          </a:p>
          <a:p>
            <a:pPr defTabSz="914400" eaLnBrk="0" fontAlgn="base" hangingPunct="0">
              <a:spcBef>
                <a:spcPct val="0"/>
              </a:spcBef>
              <a:spcAft>
                <a:spcPct val="0"/>
              </a:spcAft>
            </a:pPr>
            <a:endParaRPr lang="en-US" altLang="el-GR" dirty="0"/>
          </a:p>
        </p:txBody>
      </p:sp>
      <mc:AlternateContent xmlns:mc="http://schemas.openxmlformats.org/markup-compatibility/2006" xmlns:a14="http://schemas.microsoft.com/office/drawing/2010/main">
        <mc:Choice Requires="a14">
          <p:sp>
            <p:nvSpPr>
              <p:cNvPr id="17" name="TextBox 16"/>
              <p:cNvSpPr txBox="1"/>
              <p:nvPr/>
            </p:nvSpPr>
            <p:spPr>
              <a:xfrm>
                <a:off x="1706131" y="2559197"/>
                <a:ext cx="5508806" cy="3480120"/>
              </a:xfrm>
              <a:prstGeom prst="rect">
                <a:avLst/>
              </a:prstGeom>
              <a:noFill/>
            </p:spPr>
            <p:txBody>
              <a:bodyPr wrap="square" rtlCol="0">
                <a:spAutoFit/>
              </a:bodyPr>
              <a:lstStyle/>
              <a:p>
                <a:r>
                  <a:rPr lang="en-US" dirty="0"/>
                  <a:t>Standard RNN computes hidden layer at next time step directly  </a:t>
                </a:r>
                <a14:m>
                  <m:oMath xmlns:m="http://schemas.openxmlformats.org/officeDocument/2006/math">
                    <m:sSub>
                      <m:sSubPr>
                        <m:ctrlPr>
                          <a:rPr lang="en-US" i="1">
                            <a:latin typeface="Cambria Math" panose="02040503050406030204" pitchFamily="18" charset="0"/>
                          </a:rPr>
                        </m:ctrlPr>
                      </m:sSubPr>
                      <m:e>
                        <m:r>
                          <a:rPr lang="en-US" i="1">
                            <a:latin typeface="Cambria Math" charset="0"/>
                          </a:rPr>
                          <m:t>h</m:t>
                        </m:r>
                      </m:e>
                      <m:sub>
                        <m:r>
                          <a:rPr lang="en-US" i="1">
                            <a:latin typeface="Cambria Math" charset="0"/>
                          </a:rPr>
                          <m:t>𝑡</m:t>
                        </m:r>
                      </m:sub>
                    </m:sSub>
                    <m:r>
                      <a:rPr lang="en-US" i="1">
                        <a:latin typeface="Cambria Math" charset="0"/>
                      </a:rPr>
                      <m:t>=  </m:t>
                    </m:r>
                    <m:r>
                      <a:rPr lang="el-GR" i="1">
                        <a:latin typeface="Cambria Math" charset="0"/>
                      </a:rPr>
                      <m:t>𝜎</m:t>
                    </m:r>
                    <m:r>
                      <a:rPr lang="el-GR" i="1">
                        <a:latin typeface="Cambria Math" charset="0"/>
                      </a:rPr>
                      <m:t>(</m:t>
                    </m:r>
                    <m:sSup>
                      <m:sSupPr>
                        <m:ctrlPr>
                          <a:rPr lang="el-GR" i="1">
                            <a:latin typeface="Cambria Math" panose="02040503050406030204" pitchFamily="18" charset="0"/>
                          </a:rPr>
                        </m:ctrlPr>
                      </m:sSupPr>
                      <m:e>
                        <m:r>
                          <a:rPr lang="en-US" i="1">
                            <a:latin typeface="Cambria Math" charset="0"/>
                          </a:rPr>
                          <m:t>𝑊</m:t>
                        </m:r>
                      </m:e>
                      <m:sup>
                        <m:r>
                          <a:rPr lang="en-US" i="1">
                            <a:latin typeface="Cambria Math" charset="0"/>
                          </a:rPr>
                          <m:t>(</m:t>
                        </m:r>
                        <m:r>
                          <a:rPr lang="en-US" i="1">
                            <a:latin typeface="Cambria Math" charset="0"/>
                          </a:rPr>
                          <m:t>hh</m:t>
                        </m:r>
                        <m:r>
                          <a:rPr lang="en-US" i="1">
                            <a:latin typeface="Cambria Math" charset="0"/>
                          </a:rPr>
                          <m:t>)</m:t>
                        </m:r>
                      </m:sup>
                    </m:sSup>
                    <m:sSub>
                      <m:sSubPr>
                        <m:ctrlPr>
                          <a:rPr lang="en-US" i="1">
                            <a:latin typeface="Cambria Math" panose="02040503050406030204" pitchFamily="18" charset="0"/>
                          </a:rPr>
                        </m:ctrlPr>
                      </m:sSubPr>
                      <m:e>
                        <m:r>
                          <a:rPr lang="en-US" i="1">
                            <a:latin typeface="Cambria Math" charset="0"/>
                          </a:rPr>
                          <m:t>h</m:t>
                        </m:r>
                      </m:e>
                      <m:sub>
                        <m:r>
                          <a:rPr lang="en-US" i="1">
                            <a:latin typeface="Cambria Math" charset="0"/>
                          </a:rPr>
                          <m:t>𝑡</m:t>
                        </m:r>
                        <m:r>
                          <a:rPr lang="en-US" i="1">
                            <a:latin typeface="Cambria Math" charset="0"/>
                          </a:rPr>
                          <m:t>−1</m:t>
                        </m:r>
                      </m:sub>
                    </m:sSub>
                    <m:r>
                      <a:rPr lang="en-US" i="1">
                        <a:latin typeface="Cambria Math" charset="0"/>
                      </a:rPr>
                      <m:t>+</m:t>
                    </m:r>
                    <m:sSup>
                      <m:sSupPr>
                        <m:ctrlPr>
                          <a:rPr lang="el-GR" i="1">
                            <a:latin typeface="Cambria Math" panose="02040503050406030204" pitchFamily="18" charset="0"/>
                          </a:rPr>
                        </m:ctrlPr>
                      </m:sSupPr>
                      <m:e>
                        <m:r>
                          <a:rPr lang="en-US" i="1">
                            <a:latin typeface="Cambria Math" charset="0"/>
                          </a:rPr>
                          <m:t>𝑊</m:t>
                        </m:r>
                      </m:e>
                      <m:sup>
                        <m:r>
                          <a:rPr lang="en-US" i="1">
                            <a:latin typeface="Cambria Math" charset="0"/>
                          </a:rPr>
                          <m:t>(</m:t>
                        </m:r>
                        <m:r>
                          <a:rPr lang="en-US" i="1">
                            <a:latin typeface="Cambria Math" charset="0"/>
                          </a:rPr>
                          <m:t>h𝑥</m:t>
                        </m:r>
                        <m:r>
                          <a:rPr lang="en-US" i="1">
                            <a:latin typeface="Cambria Math" charset="0"/>
                          </a:rPr>
                          <m:t>)</m:t>
                        </m:r>
                      </m:sup>
                    </m:sSup>
                    <m:sSub>
                      <m:sSubPr>
                        <m:ctrlPr>
                          <a:rPr lang="en-US" i="1">
                            <a:latin typeface="Cambria Math" panose="02040503050406030204" pitchFamily="18" charset="0"/>
                          </a:rPr>
                        </m:ctrlPr>
                      </m:sSubPr>
                      <m:e>
                        <m:r>
                          <a:rPr lang="en-US" i="1">
                            <a:latin typeface="Cambria Math" charset="0"/>
                          </a:rPr>
                          <m:t>𝑥</m:t>
                        </m:r>
                      </m:e>
                      <m:sub>
                        <m:r>
                          <a:rPr lang="en-US" i="1">
                            <a:latin typeface="Cambria Math" charset="0"/>
                          </a:rPr>
                          <m:t>𝑡</m:t>
                        </m:r>
                      </m:sub>
                    </m:sSub>
                    <m:r>
                      <a:rPr lang="en-US" i="1">
                        <a:latin typeface="Cambria Math" charset="0"/>
                      </a:rPr>
                      <m:t>)</m:t>
                    </m:r>
                  </m:oMath>
                </a14:m>
                <a:endParaRPr lang="el-GR" dirty="0"/>
              </a:p>
              <a:p>
                <a:endParaRPr lang="en-US" dirty="0"/>
              </a:p>
              <a:p>
                <a:r>
                  <a:rPr lang="en-US" dirty="0"/>
                  <a:t>Compute an update gate based on current input word vector and hidden state</a:t>
                </a: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charset="0"/>
                            </a:rPr>
                            <m:t>𝑧</m:t>
                          </m:r>
                        </m:e>
                        <m:sub>
                          <m:r>
                            <a:rPr lang="en-US" i="1">
                              <a:latin typeface="Cambria Math" charset="0"/>
                            </a:rPr>
                            <m:t>𝑡</m:t>
                          </m:r>
                        </m:sub>
                      </m:sSub>
                      <m:r>
                        <a:rPr lang="en-US" i="1">
                          <a:latin typeface="Cambria Math" charset="0"/>
                        </a:rPr>
                        <m:t>=  </m:t>
                      </m:r>
                      <m:r>
                        <a:rPr lang="el-GR" i="1">
                          <a:latin typeface="Cambria Math" charset="0"/>
                        </a:rPr>
                        <m:t>𝜎</m:t>
                      </m:r>
                      <m:r>
                        <a:rPr lang="el-GR" i="1">
                          <a:latin typeface="Cambria Math" charset="0"/>
                        </a:rPr>
                        <m:t>(</m:t>
                      </m:r>
                      <m:sSup>
                        <m:sSupPr>
                          <m:ctrlPr>
                            <a:rPr lang="el-GR" i="1">
                              <a:latin typeface="Cambria Math" panose="02040503050406030204" pitchFamily="18" charset="0"/>
                            </a:rPr>
                          </m:ctrlPr>
                        </m:sSupPr>
                        <m:e>
                          <m:r>
                            <a:rPr lang="en-US" i="1">
                              <a:latin typeface="Cambria Math" charset="0"/>
                            </a:rPr>
                            <m:t>𝑈</m:t>
                          </m:r>
                        </m:e>
                        <m:sup>
                          <m:r>
                            <a:rPr lang="en-US" i="1">
                              <a:latin typeface="Cambria Math" charset="0"/>
                            </a:rPr>
                            <m:t>(</m:t>
                          </m:r>
                          <m:r>
                            <a:rPr lang="en-US" i="1">
                              <a:latin typeface="Cambria Math" charset="0"/>
                            </a:rPr>
                            <m:t>𝑧</m:t>
                          </m:r>
                          <m:r>
                            <a:rPr lang="en-US" i="1">
                              <a:latin typeface="Cambria Math" charset="0"/>
                            </a:rPr>
                            <m:t>)</m:t>
                          </m:r>
                        </m:sup>
                      </m:sSup>
                      <m:sSub>
                        <m:sSubPr>
                          <m:ctrlPr>
                            <a:rPr lang="en-US" i="1">
                              <a:latin typeface="Cambria Math" panose="02040503050406030204" pitchFamily="18" charset="0"/>
                            </a:rPr>
                          </m:ctrlPr>
                        </m:sSubPr>
                        <m:e>
                          <m:r>
                            <a:rPr lang="en-US" i="1">
                              <a:latin typeface="Cambria Math" charset="0"/>
                            </a:rPr>
                            <m:t>h</m:t>
                          </m:r>
                        </m:e>
                        <m:sub>
                          <m:r>
                            <a:rPr lang="en-US" i="1">
                              <a:latin typeface="Cambria Math" charset="0"/>
                            </a:rPr>
                            <m:t>𝑡</m:t>
                          </m:r>
                          <m:r>
                            <a:rPr lang="en-US" i="1">
                              <a:latin typeface="Cambria Math" charset="0"/>
                            </a:rPr>
                            <m:t>−1</m:t>
                          </m:r>
                        </m:sub>
                      </m:sSub>
                      <m:r>
                        <a:rPr lang="en-US" i="1">
                          <a:latin typeface="Cambria Math" charset="0"/>
                        </a:rPr>
                        <m:t>+</m:t>
                      </m:r>
                      <m:sSup>
                        <m:sSupPr>
                          <m:ctrlPr>
                            <a:rPr lang="el-GR" i="1">
                              <a:latin typeface="Cambria Math" panose="02040503050406030204" pitchFamily="18" charset="0"/>
                            </a:rPr>
                          </m:ctrlPr>
                        </m:sSupPr>
                        <m:e>
                          <m:r>
                            <a:rPr lang="en-US" i="1">
                              <a:latin typeface="Cambria Math" charset="0"/>
                            </a:rPr>
                            <m:t>𝑊</m:t>
                          </m:r>
                        </m:e>
                        <m:sup>
                          <m:r>
                            <a:rPr lang="en-US" i="1">
                              <a:latin typeface="Cambria Math" charset="0"/>
                            </a:rPr>
                            <m:t>(</m:t>
                          </m:r>
                          <m:r>
                            <a:rPr lang="en-US" i="1">
                              <a:latin typeface="Cambria Math" charset="0"/>
                            </a:rPr>
                            <m:t>𝑧</m:t>
                          </m:r>
                          <m:r>
                            <a:rPr lang="en-US" i="1">
                              <a:latin typeface="Cambria Math" charset="0"/>
                            </a:rPr>
                            <m:t>)</m:t>
                          </m:r>
                        </m:sup>
                      </m:sSup>
                      <m:sSub>
                        <m:sSubPr>
                          <m:ctrlPr>
                            <a:rPr lang="en-US" i="1">
                              <a:latin typeface="Cambria Math" panose="02040503050406030204" pitchFamily="18" charset="0"/>
                            </a:rPr>
                          </m:ctrlPr>
                        </m:sSubPr>
                        <m:e>
                          <m:r>
                            <a:rPr lang="en-US" i="1">
                              <a:latin typeface="Cambria Math" charset="0"/>
                            </a:rPr>
                            <m:t>𝑥</m:t>
                          </m:r>
                        </m:e>
                        <m:sub>
                          <m:r>
                            <a:rPr lang="en-US" i="1">
                              <a:latin typeface="Cambria Math" charset="0"/>
                            </a:rPr>
                            <m:t>𝑡</m:t>
                          </m:r>
                        </m:sub>
                      </m:sSub>
                      <m:r>
                        <a:rPr lang="en-US" i="1">
                          <a:latin typeface="Cambria Math" charset="0"/>
                        </a:rPr>
                        <m:t>)</m:t>
                      </m:r>
                    </m:oMath>
                  </m:oMathPara>
                </a14:m>
                <a:endParaRPr lang="en-US" dirty="0"/>
              </a:p>
              <a:p>
                <a:endParaRPr lang="el-GR" dirty="0"/>
              </a:p>
              <a:p>
                <a:r>
                  <a:rPr lang="en-US" dirty="0"/>
                  <a:t>Compute a reset gate similarly but with different weights</a:t>
                </a: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charset="0"/>
                            </a:rPr>
                            <m:t>𝑟</m:t>
                          </m:r>
                        </m:e>
                        <m:sub>
                          <m:r>
                            <a:rPr lang="en-US" i="1">
                              <a:latin typeface="Cambria Math" charset="0"/>
                            </a:rPr>
                            <m:t>𝑡</m:t>
                          </m:r>
                        </m:sub>
                      </m:sSub>
                      <m:r>
                        <a:rPr lang="en-US" i="1">
                          <a:latin typeface="Cambria Math" charset="0"/>
                        </a:rPr>
                        <m:t>=  </m:t>
                      </m:r>
                      <m:r>
                        <a:rPr lang="el-GR" i="1">
                          <a:latin typeface="Cambria Math" charset="0"/>
                        </a:rPr>
                        <m:t>𝜎</m:t>
                      </m:r>
                      <m:d>
                        <m:dPr>
                          <m:ctrlPr>
                            <a:rPr lang="el-GR" i="1">
                              <a:latin typeface="Cambria Math" panose="02040503050406030204" pitchFamily="18" charset="0"/>
                            </a:rPr>
                          </m:ctrlPr>
                        </m:dPr>
                        <m:e>
                          <m:sSup>
                            <m:sSupPr>
                              <m:ctrlPr>
                                <a:rPr lang="el-GR" i="1">
                                  <a:latin typeface="Cambria Math" panose="02040503050406030204" pitchFamily="18" charset="0"/>
                                </a:rPr>
                              </m:ctrlPr>
                            </m:sSupPr>
                            <m:e>
                              <m:r>
                                <a:rPr lang="en-US" i="1">
                                  <a:latin typeface="Cambria Math" charset="0"/>
                                </a:rPr>
                                <m:t>𝑈</m:t>
                              </m:r>
                            </m:e>
                            <m:sup>
                              <m:d>
                                <m:dPr>
                                  <m:ctrlPr>
                                    <a:rPr lang="en-US" i="1">
                                      <a:latin typeface="Cambria Math" panose="02040503050406030204" pitchFamily="18" charset="0"/>
                                    </a:rPr>
                                  </m:ctrlPr>
                                </m:dPr>
                                <m:e>
                                  <m:r>
                                    <a:rPr lang="en-US" i="1">
                                      <a:latin typeface="Cambria Math" charset="0"/>
                                    </a:rPr>
                                    <m:t>𝑟</m:t>
                                  </m:r>
                                </m:e>
                              </m:d>
                            </m:sup>
                          </m:sSup>
                          <m:sSub>
                            <m:sSubPr>
                              <m:ctrlPr>
                                <a:rPr lang="en-US" i="1">
                                  <a:latin typeface="Cambria Math" panose="02040503050406030204" pitchFamily="18" charset="0"/>
                                </a:rPr>
                              </m:ctrlPr>
                            </m:sSubPr>
                            <m:e>
                              <m:r>
                                <a:rPr lang="en-US" i="1">
                                  <a:latin typeface="Cambria Math" charset="0"/>
                                </a:rPr>
                                <m:t>h</m:t>
                              </m:r>
                            </m:e>
                            <m:sub>
                              <m:r>
                                <a:rPr lang="en-US" i="1">
                                  <a:latin typeface="Cambria Math" charset="0"/>
                                </a:rPr>
                                <m:t>𝑡</m:t>
                              </m:r>
                              <m:r>
                                <a:rPr lang="en-US" i="1">
                                  <a:latin typeface="Cambria Math" charset="0"/>
                                </a:rPr>
                                <m:t>−1</m:t>
                              </m:r>
                            </m:sub>
                          </m:sSub>
                          <m:r>
                            <a:rPr lang="en-US" i="1">
                              <a:latin typeface="Cambria Math" charset="0"/>
                            </a:rPr>
                            <m:t>+</m:t>
                          </m:r>
                          <m:sSup>
                            <m:sSupPr>
                              <m:ctrlPr>
                                <a:rPr lang="el-GR" i="1">
                                  <a:latin typeface="Cambria Math" panose="02040503050406030204" pitchFamily="18" charset="0"/>
                                </a:rPr>
                              </m:ctrlPr>
                            </m:sSupPr>
                            <m:e>
                              <m:r>
                                <a:rPr lang="en-US" i="1">
                                  <a:latin typeface="Cambria Math" charset="0"/>
                                </a:rPr>
                                <m:t>𝑊</m:t>
                              </m:r>
                            </m:e>
                            <m:sup>
                              <m:d>
                                <m:dPr>
                                  <m:ctrlPr>
                                    <a:rPr lang="en-US" i="1">
                                      <a:latin typeface="Cambria Math" panose="02040503050406030204" pitchFamily="18" charset="0"/>
                                    </a:rPr>
                                  </m:ctrlPr>
                                </m:dPr>
                                <m:e>
                                  <m:r>
                                    <a:rPr lang="en-US" i="1">
                                      <a:latin typeface="Cambria Math" charset="0"/>
                                    </a:rPr>
                                    <m:t>𝑟</m:t>
                                  </m:r>
                                </m:e>
                              </m:d>
                            </m:sup>
                          </m:sSup>
                          <m:sSub>
                            <m:sSubPr>
                              <m:ctrlPr>
                                <a:rPr lang="en-US" i="1">
                                  <a:latin typeface="Cambria Math" panose="02040503050406030204" pitchFamily="18" charset="0"/>
                                </a:rPr>
                              </m:ctrlPr>
                            </m:sSubPr>
                            <m:e>
                              <m:r>
                                <a:rPr lang="en-US" i="1">
                                  <a:latin typeface="Cambria Math" charset="0"/>
                                </a:rPr>
                                <m:t>𝑥</m:t>
                              </m:r>
                            </m:e>
                            <m:sub>
                              <m:r>
                                <a:rPr lang="en-US" i="1">
                                  <a:latin typeface="Cambria Math" charset="0"/>
                                </a:rPr>
                                <m:t>𝑡</m:t>
                              </m:r>
                            </m:sub>
                          </m:sSub>
                        </m:e>
                      </m:d>
                    </m:oMath>
                  </m:oMathPara>
                </a14:m>
                <a:endParaRPr lang="en-US" dirty="0"/>
              </a:p>
              <a:p>
                <a:endParaRPr lang="en-US" dirty="0"/>
              </a:p>
              <a:p>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1706131" y="2559197"/>
                <a:ext cx="5508806" cy="3480120"/>
              </a:xfrm>
              <a:prstGeom prst="rect">
                <a:avLst/>
              </a:prstGeom>
              <a:blipFill>
                <a:blip r:embed="rId4"/>
                <a:stretch>
                  <a:fillRect l="-996" t="-1051" r="-1106"/>
                </a:stretch>
              </a:blipFill>
            </p:spPr>
            <p:txBody>
              <a:bodyPr/>
              <a:lstStyle/>
              <a:p>
                <a:r>
                  <a:rPr lang="ru-RU">
                    <a:noFill/>
                  </a:rPr>
                  <a:t> </a:t>
                </a:r>
              </a:p>
            </p:txBody>
          </p:sp>
        </mc:Fallback>
      </mc:AlternateContent>
      <p:sp>
        <p:nvSpPr>
          <p:cNvPr id="19" name="Ορθογώνιο 18"/>
          <p:cNvSpPr/>
          <p:nvPr/>
        </p:nvSpPr>
        <p:spPr>
          <a:xfrm>
            <a:off x="6273800" y="4846290"/>
            <a:ext cx="4241800" cy="1384995"/>
          </a:xfrm>
          <a:prstGeom prst="rect">
            <a:avLst/>
          </a:prstGeom>
        </p:spPr>
        <p:txBody>
          <a:bodyPr wrap="square">
            <a:spAutoFit/>
          </a:bodyPr>
          <a:lstStyle/>
          <a:p>
            <a:pPr algn="ctr"/>
            <a:r>
              <a:rPr lang="en-US" dirty="0"/>
              <a:t>If reset close to 0, ignore previous hidden state </a:t>
            </a:r>
            <a:r>
              <a:rPr lang="en-US" sz="1600" dirty="0"/>
              <a:t>(allows model to drop information that is irrelevant in the future)</a:t>
            </a:r>
          </a:p>
          <a:p>
            <a:pPr algn="ctr"/>
            <a:endParaRPr lang="en-US" sz="1600" dirty="0"/>
          </a:p>
          <a:p>
            <a:pPr algn="ctr"/>
            <a:endParaRPr lang="en-US" sz="1600" dirty="0"/>
          </a:p>
        </p:txBody>
      </p:sp>
      <p:sp>
        <p:nvSpPr>
          <p:cNvPr id="10" name="Ορθογώνιο 9"/>
          <p:cNvSpPr/>
          <p:nvPr/>
        </p:nvSpPr>
        <p:spPr>
          <a:xfrm>
            <a:off x="1706130" y="5812136"/>
            <a:ext cx="8410590" cy="646331"/>
          </a:xfrm>
          <a:prstGeom prst="rect">
            <a:avLst/>
          </a:prstGeom>
        </p:spPr>
        <p:txBody>
          <a:bodyPr wrap="square">
            <a:spAutoFit/>
          </a:bodyPr>
          <a:lstStyle/>
          <a:p>
            <a:r>
              <a:rPr lang="en-US" dirty="0"/>
              <a:t>Units with </a:t>
            </a:r>
            <a:r>
              <a:rPr lang="en-US" b="1" dirty="0">
                <a:solidFill>
                  <a:schemeClr val="accent2"/>
                </a:solidFill>
              </a:rPr>
              <a:t>short-term</a:t>
            </a:r>
            <a:r>
              <a:rPr lang="en-US" dirty="0"/>
              <a:t> dependencies often have </a:t>
            </a:r>
            <a:r>
              <a:rPr lang="en-US" b="1" dirty="0">
                <a:solidFill>
                  <a:schemeClr val="accent2"/>
                </a:solidFill>
              </a:rPr>
              <a:t>reset</a:t>
            </a:r>
            <a:r>
              <a:rPr lang="en-US" dirty="0">
                <a:solidFill>
                  <a:schemeClr val="accent2"/>
                </a:solidFill>
              </a:rPr>
              <a:t> </a:t>
            </a:r>
            <a:r>
              <a:rPr lang="en-US" dirty="0"/>
              <a:t>gates very active</a:t>
            </a:r>
          </a:p>
          <a:p>
            <a:r>
              <a:rPr lang="en-US" dirty="0"/>
              <a:t>Units with </a:t>
            </a:r>
            <a:r>
              <a:rPr lang="en-US" b="1" dirty="0">
                <a:solidFill>
                  <a:schemeClr val="accent2"/>
                </a:solidFill>
              </a:rPr>
              <a:t>long-term</a:t>
            </a:r>
            <a:r>
              <a:rPr lang="en-US" dirty="0"/>
              <a:t> dependencies have active </a:t>
            </a:r>
            <a:r>
              <a:rPr lang="en-US" b="1" dirty="0">
                <a:solidFill>
                  <a:schemeClr val="accent2"/>
                </a:solidFill>
              </a:rPr>
              <a:t>update</a:t>
            </a:r>
            <a:r>
              <a:rPr lang="en-US" dirty="0"/>
              <a:t> gates z </a:t>
            </a:r>
          </a:p>
        </p:txBody>
      </p:sp>
    </p:spTree>
    <p:extLst>
      <p:ext uri="{BB962C8B-B14F-4D97-AF65-F5344CB8AC3E}">
        <p14:creationId xmlns:p14="http://schemas.microsoft.com/office/powerpoint/2010/main" val="308657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315868" y="2792900"/>
            <a:ext cx="3098800" cy="1778000"/>
          </a:xfrm>
          <a:prstGeom prst="rect">
            <a:avLst/>
          </a:prstGeom>
        </p:spPr>
      </p:pic>
      <p:sp>
        <p:nvSpPr>
          <p:cNvPr id="11" name="Title 1"/>
          <p:cNvSpPr txBox="1">
            <a:spLocks/>
          </p:cNvSpPr>
          <p:nvPr/>
        </p:nvSpPr>
        <p:spPr>
          <a:xfrm>
            <a:off x="2075280" y="182564"/>
            <a:ext cx="8041440" cy="11890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00B050"/>
                </a:solidFill>
              </a:rPr>
              <a:t>Gated Recurrent Units (GRUs)</a:t>
            </a:r>
          </a:p>
        </p:txBody>
      </p:sp>
      <p:sp>
        <p:nvSpPr>
          <p:cNvPr id="14" name="TextBox 13"/>
          <p:cNvSpPr txBox="1"/>
          <p:nvPr/>
        </p:nvSpPr>
        <p:spPr>
          <a:xfrm>
            <a:off x="1661522" y="1592571"/>
            <a:ext cx="8854078" cy="1200329"/>
          </a:xfrm>
          <a:prstGeom prst="rect">
            <a:avLst/>
          </a:prstGeom>
          <a:noFill/>
        </p:spPr>
        <p:txBody>
          <a:bodyPr wrap="square" rtlCol="0">
            <a:spAutoFit/>
          </a:bodyPr>
          <a:lstStyle/>
          <a:p>
            <a:pPr defTabSz="914400" eaLnBrk="0" fontAlgn="base" hangingPunct="0">
              <a:spcBef>
                <a:spcPct val="0"/>
              </a:spcBef>
              <a:spcAft>
                <a:spcPct val="0"/>
              </a:spcAft>
            </a:pPr>
            <a:r>
              <a:rPr lang="en-US" altLang="el-GR" dirty="0"/>
              <a:t>Main </a:t>
            </a:r>
            <a:r>
              <a:rPr lang="el-GR" altLang="el-GR" dirty="0" err="1"/>
              <a:t>idea</a:t>
            </a:r>
            <a:r>
              <a:rPr lang="en-US" altLang="el-GR" dirty="0"/>
              <a:t>:</a:t>
            </a:r>
          </a:p>
          <a:p>
            <a:pPr defTabSz="914400" eaLnBrk="0" fontAlgn="base" hangingPunct="0">
              <a:spcBef>
                <a:spcPct val="0"/>
              </a:spcBef>
              <a:spcAft>
                <a:spcPct val="0"/>
              </a:spcAft>
            </a:pPr>
            <a:r>
              <a:rPr lang="en-US" altLang="el-GR" dirty="0"/>
              <a:t>keep around memory to capture </a:t>
            </a:r>
            <a:r>
              <a:rPr lang="en-US" altLang="el-GR" b="1" dirty="0">
                <a:solidFill>
                  <a:schemeClr val="accent2"/>
                </a:solidFill>
              </a:rPr>
              <a:t>long dependencies</a:t>
            </a:r>
          </a:p>
          <a:p>
            <a:pPr defTabSz="914400" eaLnBrk="0" fontAlgn="base" hangingPunct="0">
              <a:spcBef>
                <a:spcPct val="0"/>
              </a:spcBef>
              <a:spcAft>
                <a:spcPct val="0"/>
              </a:spcAft>
            </a:pPr>
            <a:r>
              <a:rPr lang="en-US" altLang="el-GR" dirty="0"/>
              <a:t>Allow error messages to flow at </a:t>
            </a:r>
            <a:r>
              <a:rPr lang="en-US" altLang="el-GR" b="1" dirty="0">
                <a:solidFill>
                  <a:schemeClr val="accent2"/>
                </a:solidFill>
              </a:rPr>
              <a:t>different strengths </a:t>
            </a:r>
            <a:r>
              <a:rPr lang="en-US" altLang="el-GR" dirty="0"/>
              <a:t>depending on the inputs</a:t>
            </a:r>
          </a:p>
          <a:p>
            <a:pPr defTabSz="914400" eaLnBrk="0" fontAlgn="base" hangingPunct="0">
              <a:spcBef>
                <a:spcPct val="0"/>
              </a:spcBef>
              <a:spcAft>
                <a:spcPct val="0"/>
              </a:spcAft>
            </a:pPr>
            <a:endParaRPr lang="en-US" altLang="el-GR" dirty="0"/>
          </a:p>
        </p:txBody>
      </p:sp>
      <mc:AlternateContent xmlns:mc="http://schemas.openxmlformats.org/markup-compatibility/2006" xmlns:a14="http://schemas.microsoft.com/office/drawing/2010/main">
        <mc:Choice Requires="a14">
          <p:sp>
            <p:nvSpPr>
              <p:cNvPr id="17" name="TextBox 16"/>
              <p:cNvSpPr txBox="1"/>
              <p:nvPr/>
            </p:nvSpPr>
            <p:spPr>
              <a:xfrm>
                <a:off x="1706131" y="2559198"/>
                <a:ext cx="5508806" cy="4335739"/>
              </a:xfrm>
              <a:prstGeom prst="rect">
                <a:avLst/>
              </a:prstGeom>
              <a:noFill/>
            </p:spPr>
            <p:txBody>
              <a:bodyPr wrap="square" rtlCol="0">
                <a:spAutoFit/>
              </a:bodyPr>
              <a:lstStyle/>
              <a:p>
                <a:r>
                  <a:rPr lang="en-US" dirty="0"/>
                  <a:t>Standard RNN computes hidden layer at next time step directly  </a:t>
                </a:r>
                <a14:m>
                  <m:oMath xmlns:m="http://schemas.openxmlformats.org/officeDocument/2006/math">
                    <m:sSub>
                      <m:sSubPr>
                        <m:ctrlPr>
                          <a:rPr lang="en-US" i="1">
                            <a:latin typeface="Cambria Math" panose="02040503050406030204" pitchFamily="18" charset="0"/>
                          </a:rPr>
                        </m:ctrlPr>
                      </m:sSubPr>
                      <m:e>
                        <m:r>
                          <a:rPr lang="en-US" i="1">
                            <a:latin typeface="Cambria Math" charset="0"/>
                          </a:rPr>
                          <m:t>h</m:t>
                        </m:r>
                      </m:e>
                      <m:sub>
                        <m:r>
                          <a:rPr lang="en-US" i="1">
                            <a:latin typeface="Cambria Math" charset="0"/>
                          </a:rPr>
                          <m:t>𝑡</m:t>
                        </m:r>
                      </m:sub>
                    </m:sSub>
                    <m:r>
                      <a:rPr lang="en-US" i="1">
                        <a:latin typeface="Cambria Math" charset="0"/>
                      </a:rPr>
                      <m:t>=  </m:t>
                    </m:r>
                    <m:r>
                      <a:rPr lang="el-GR" i="1">
                        <a:latin typeface="Cambria Math" charset="0"/>
                      </a:rPr>
                      <m:t>𝜎</m:t>
                    </m:r>
                    <m:r>
                      <a:rPr lang="el-GR" i="1">
                        <a:latin typeface="Cambria Math" charset="0"/>
                      </a:rPr>
                      <m:t>(</m:t>
                    </m:r>
                    <m:sSup>
                      <m:sSupPr>
                        <m:ctrlPr>
                          <a:rPr lang="el-GR" i="1">
                            <a:latin typeface="Cambria Math" panose="02040503050406030204" pitchFamily="18" charset="0"/>
                          </a:rPr>
                        </m:ctrlPr>
                      </m:sSupPr>
                      <m:e>
                        <m:r>
                          <a:rPr lang="en-US" i="1">
                            <a:latin typeface="Cambria Math" charset="0"/>
                          </a:rPr>
                          <m:t>𝑊</m:t>
                        </m:r>
                      </m:e>
                      <m:sup>
                        <m:r>
                          <a:rPr lang="en-US" i="1">
                            <a:latin typeface="Cambria Math" charset="0"/>
                          </a:rPr>
                          <m:t>(</m:t>
                        </m:r>
                        <m:r>
                          <a:rPr lang="en-US" i="1">
                            <a:latin typeface="Cambria Math" charset="0"/>
                          </a:rPr>
                          <m:t>hh</m:t>
                        </m:r>
                        <m:r>
                          <a:rPr lang="en-US" i="1">
                            <a:latin typeface="Cambria Math" charset="0"/>
                          </a:rPr>
                          <m:t>)</m:t>
                        </m:r>
                      </m:sup>
                    </m:sSup>
                    <m:sSub>
                      <m:sSubPr>
                        <m:ctrlPr>
                          <a:rPr lang="en-US" i="1">
                            <a:latin typeface="Cambria Math" panose="02040503050406030204" pitchFamily="18" charset="0"/>
                          </a:rPr>
                        </m:ctrlPr>
                      </m:sSubPr>
                      <m:e>
                        <m:r>
                          <a:rPr lang="en-US" i="1">
                            <a:latin typeface="Cambria Math" charset="0"/>
                          </a:rPr>
                          <m:t>h</m:t>
                        </m:r>
                      </m:e>
                      <m:sub>
                        <m:r>
                          <a:rPr lang="en-US" i="1">
                            <a:latin typeface="Cambria Math" charset="0"/>
                          </a:rPr>
                          <m:t>𝑡</m:t>
                        </m:r>
                        <m:r>
                          <a:rPr lang="en-US" i="1">
                            <a:latin typeface="Cambria Math" charset="0"/>
                          </a:rPr>
                          <m:t>−1</m:t>
                        </m:r>
                      </m:sub>
                    </m:sSub>
                    <m:r>
                      <a:rPr lang="en-US" i="1">
                        <a:latin typeface="Cambria Math" charset="0"/>
                      </a:rPr>
                      <m:t>+</m:t>
                    </m:r>
                    <m:sSup>
                      <m:sSupPr>
                        <m:ctrlPr>
                          <a:rPr lang="el-GR" i="1">
                            <a:latin typeface="Cambria Math" panose="02040503050406030204" pitchFamily="18" charset="0"/>
                          </a:rPr>
                        </m:ctrlPr>
                      </m:sSupPr>
                      <m:e>
                        <m:r>
                          <a:rPr lang="en-US" i="1">
                            <a:latin typeface="Cambria Math" charset="0"/>
                          </a:rPr>
                          <m:t>𝑊</m:t>
                        </m:r>
                      </m:e>
                      <m:sup>
                        <m:r>
                          <a:rPr lang="en-US" i="1">
                            <a:latin typeface="Cambria Math" charset="0"/>
                          </a:rPr>
                          <m:t>(</m:t>
                        </m:r>
                        <m:r>
                          <a:rPr lang="en-US" i="1">
                            <a:latin typeface="Cambria Math" charset="0"/>
                          </a:rPr>
                          <m:t>h𝑥</m:t>
                        </m:r>
                        <m:r>
                          <a:rPr lang="en-US" i="1">
                            <a:latin typeface="Cambria Math" charset="0"/>
                          </a:rPr>
                          <m:t>)</m:t>
                        </m:r>
                      </m:sup>
                    </m:sSup>
                    <m:sSub>
                      <m:sSubPr>
                        <m:ctrlPr>
                          <a:rPr lang="en-US" i="1">
                            <a:latin typeface="Cambria Math" panose="02040503050406030204" pitchFamily="18" charset="0"/>
                          </a:rPr>
                        </m:ctrlPr>
                      </m:sSubPr>
                      <m:e>
                        <m:r>
                          <a:rPr lang="en-US" i="1">
                            <a:latin typeface="Cambria Math" charset="0"/>
                          </a:rPr>
                          <m:t>𝑥</m:t>
                        </m:r>
                      </m:e>
                      <m:sub>
                        <m:r>
                          <a:rPr lang="en-US" i="1">
                            <a:latin typeface="Cambria Math" charset="0"/>
                          </a:rPr>
                          <m:t>𝑡</m:t>
                        </m:r>
                      </m:sub>
                    </m:sSub>
                    <m:r>
                      <a:rPr lang="en-US" i="1">
                        <a:latin typeface="Cambria Math" charset="0"/>
                      </a:rPr>
                      <m:t>)</m:t>
                    </m:r>
                  </m:oMath>
                </a14:m>
                <a:endParaRPr lang="el-GR" dirty="0"/>
              </a:p>
              <a:p>
                <a:endParaRPr lang="en-US" dirty="0"/>
              </a:p>
              <a:p>
                <a:r>
                  <a:rPr lang="en-US" dirty="0"/>
                  <a:t>Compute an update gate based on current input word vector and hidden state</a:t>
                </a: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charset="0"/>
                            </a:rPr>
                            <m:t>𝑧</m:t>
                          </m:r>
                        </m:e>
                        <m:sub>
                          <m:r>
                            <a:rPr lang="en-US" i="1">
                              <a:latin typeface="Cambria Math" charset="0"/>
                            </a:rPr>
                            <m:t>𝑡</m:t>
                          </m:r>
                        </m:sub>
                      </m:sSub>
                      <m:r>
                        <a:rPr lang="en-US" i="1">
                          <a:latin typeface="Cambria Math" charset="0"/>
                        </a:rPr>
                        <m:t>=  </m:t>
                      </m:r>
                      <m:r>
                        <a:rPr lang="el-GR" i="1">
                          <a:latin typeface="Cambria Math" charset="0"/>
                        </a:rPr>
                        <m:t>𝜎</m:t>
                      </m:r>
                      <m:r>
                        <a:rPr lang="el-GR" i="1">
                          <a:latin typeface="Cambria Math" charset="0"/>
                        </a:rPr>
                        <m:t>(</m:t>
                      </m:r>
                      <m:sSup>
                        <m:sSupPr>
                          <m:ctrlPr>
                            <a:rPr lang="el-GR" i="1">
                              <a:latin typeface="Cambria Math" panose="02040503050406030204" pitchFamily="18" charset="0"/>
                            </a:rPr>
                          </m:ctrlPr>
                        </m:sSupPr>
                        <m:e>
                          <m:r>
                            <a:rPr lang="en-US" i="1">
                              <a:latin typeface="Cambria Math" charset="0"/>
                            </a:rPr>
                            <m:t>𝑈</m:t>
                          </m:r>
                        </m:e>
                        <m:sup>
                          <m:r>
                            <a:rPr lang="en-US" i="1">
                              <a:latin typeface="Cambria Math" charset="0"/>
                            </a:rPr>
                            <m:t>(</m:t>
                          </m:r>
                          <m:r>
                            <a:rPr lang="en-US" i="1">
                              <a:latin typeface="Cambria Math" charset="0"/>
                            </a:rPr>
                            <m:t>𝑧</m:t>
                          </m:r>
                          <m:r>
                            <a:rPr lang="en-US" i="1">
                              <a:latin typeface="Cambria Math" charset="0"/>
                            </a:rPr>
                            <m:t>)</m:t>
                          </m:r>
                        </m:sup>
                      </m:sSup>
                      <m:sSub>
                        <m:sSubPr>
                          <m:ctrlPr>
                            <a:rPr lang="en-US" i="1">
                              <a:latin typeface="Cambria Math" panose="02040503050406030204" pitchFamily="18" charset="0"/>
                            </a:rPr>
                          </m:ctrlPr>
                        </m:sSubPr>
                        <m:e>
                          <m:r>
                            <a:rPr lang="en-US" i="1">
                              <a:latin typeface="Cambria Math" charset="0"/>
                            </a:rPr>
                            <m:t>h</m:t>
                          </m:r>
                        </m:e>
                        <m:sub>
                          <m:r>
                            <a:rPr lang="en-US" i="1">
                              <a:latin typeface="Cambria Math" charset="0"/>
                            </a:rPr>
                            <m:t>𝑡</m:t>
                          </m:r>
                          <m:r>
                            <a:rPr lang="en-US" i="1">
                              <a:latin typeface="Cambria Math" charset="0"/>
                            </a:rPr>
                            <m:t>−1</m:t>
                          </m:r>
                        </m:sub>
                      </m:sSub>
                      <m:r>
                        <a:rPr lang="en-US" i="1">
                          <a:latin typeface="Cambria Math" charset="0"/>
                        </a:rPr>
                        <m:t>+</m:t>
                      </m:r>
                      <m:sSup>
                        <m:sSupPr>
                          <m:ctrlPr>
                            <a:rPr lang="el-GR" i="1">
                              <a:latin typeface="Cambria Math" panose="02040503050406030204" pitchFamily="18" charset="0"/>
                            </a:rPr>
                          </m:ctrlPr>
                        </m:sSupPr>
                        <m:e>
                          <m:r>
                            <a:rPr lang="en-US" i="1">
                              <a:latin typeface="Cambria Math" charset="0"/>
                            </a:rPr>
                            <m:t>𝑊</m:t>
                          </m:r>
                        </m:e>
                        <m:sup>
                          <m:r>
                            <a:rPr lang="en-US" i="1">
                              <a:latin typeface="Cambria Math" charset="0"/>
                            </a:rPr>
                            <m:t>(</m:t>
                          </m:r>
                          <m:r>
                            <a:rPr lang="en-US" i="1">
                              <a:latin typeface="Cambria Math" charset="0"/>
                            </a:rPr>
                            <m:t>𝑧</m:t>
                          </m:r>
                          <m:r>
                            <a:rPr lang="en-US" i="1">
                              <a:latin typeface="Cambria Math" charset="0"/>
                            </a:rPr>
                            <m:t>)</m:t>
                          </m:r>
                        </m:sup>
                      </m:sSup>
                      <m:sSub>
                        <m:sSubPr>
                          <m:ctrlPr>
                            <a:rPr lang="en-US" i="1">
                              <a:latin typeface="Cambria Math" panose="02040503050406030204" pitchFamily="18" charset="0"/>
                            </a:rPr>
                          </m:ctrlPr>
                        </m:sSubPr>
                        <m:e>
                          <m:r>
                            <a:rPr lang="en-US" i="1">
                              <a:latin typeface="Cambria Math" charset="0"/>
                            </a:rPr>
                            <m:t>𝑥</m:t>
                          </m:r>
                        </m:e>
                        <m:sub>
                          <m:r>
                            <a:rPr lang="en-US" i="1">
                              <a:latin typeface="Cambria Math" charset="0"/>
                            </a:rPr>
                            <m:t>𝑡</m:t>
                          </m:r>
                        </m:sub>
                      </m:sSub>
                      <m:r>
                        <a:rPr lang="en-US" i="1">
                          <a:latin typeface="Cambria Math" charset="0"/>
                        </a:rPr>
                        <m:t>)</m:t>
                      </m:r>
                    </m:oMath>
                  </m:oMathPara>
                </a14:m>
                <a:endParaRPr lang="en-US" dirty="0"/>
              </a:p>
              <a:p>
                <a:endParaRPr lang="el-GR" dirty="0"/>
              </a:p>
              <a:p>
                <a:r>
                  <a:rPr lang="en-US" dirty="0"/>
                  <a:t>Compute a reset gate similarly but with different weights</a:t>
                </a: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charset="0"/>
                            </a:rPr>
                            <m:t>𝑟</m:t>
                          </m:r>
                        </m:e>
                        <m:sub>
                          <m:r>
                            <a:rPr lang="en-US" i="1">
                              <a:latin typeface="Cambria Math" charset="0"/>
                            </a:rPr>
                            <m:t>𝑡</m:t>
                          </m:r>
                        </m:sub>
                      </m:sSub>
                      <m:r>
                        <a:rPr lang="en-US" i="1">
                          <a:latin typeface="Cambria Math" charset="0"/>
                        </a:rPr>
                        <m:t>=  </m:t>
                      </m:r>
                      <m:r>
                        <a:rPr lang="el-GR" i="1">
                          <a:latin typeface="Cambria Math" charset="0"/>
                        </a:rPr>
                        <m:t>𝜎</m:t>
                      </m:r>
                      <m:d>
                        <m:dPr>
                          <m:ctrlPr>
                            <a:rPr lang="el-GR" i="1">
                              <a:latin typeface="Cambria Math" panose="02040503050406030204" pitchFamily="18" charset="0"/>
                            </a:rPr>
                          </m:ctrlPr>
                        </m:dPr>
                        <m:e>
                          <m:sSup>
                            <m:sSupPr>
                              <m:ctrlPr>
                                <a:rPr lang="el-GR" i="1">
                                  <a:latin typeface="Cambria Math" panose="02040503050406030204" pitchFamily="18" charset="0"/>
                                </a:rPr>
                              </m:ctrlPr>
                            </m:sSupPr>
                            <m:e>
                              <m:r>
                                <a:rPr lang="en-US" i="1">
                                  <a:latin typeface="Cambria Math" charset="0"/>
                                </a:rPr>
                                <m:t>𝑈</m:t>
                              </m:r>
                            </m:e>
                            <m:sup>
                              <m:d>
                                <m:dPr>
                                  <m:ctrlPr>
                                    <a:rPr lang="en-US" i="1">
                                      <a:latin typeface="Cambria Math" panose="02040503050406030204" pitchFamily="18" charset="0"/>
                                    </a:rPr>
                                  </m:ctrlPr>
                                </m:dPr>
                                <m:e>
                                  <m:r>
                                    <a:rPr lang="en-US" i="1">
                                      <a:latin typeface="Cambria Math" charset="0"/>
                                    </a:rPr>
                                    <m:t>𝑟</m:t>
                                  </m:r>
                                </m:e>
                              </m:d>
                            </m:sup>
                          </m:sSup>
                          <m:sSub>
                            <m:sSubPr>
                              <m:ctrlPr>
                                <a:rPr lang="en-US" i="1">
                                  <a:latin typeface="Cambria Math" panose="02040503050406030204" pitchFamily="18" charset="0"/>
                                </a:rPr>
                              </m:ctrlPr>
                            </m:sSubPr>
                            <m:e>
                              <m:r>
                                <a:rPr lang="en-US" i="1">
                                  <a:latin typeface="Cambria Math" charset="0"/>
                                </a:rPr>
                                <m:t>h</m:t>
                              </m:r>
                            </m:e>
                            <m:sub>
                              <m:r>
                                <a:rPr lang="en-US" i="1">
                                  <a:latin typeface="Cambria Math" charset="0"/>
                                </a:rPr>
                                <m:t>𝑡</m:t>
                              </m:r>
                              <m:r>
                                <a:rPr lang="en-US" i="1">
                                  <a:latin typeface="Cambria Math" charset="0"/>
                                </a:rPr>
                                <m:t>−1</m:t>
                              </m:r>
                            </m:sub>
                          </m:sSub>
                          <m:r>
                            <a:rPr lang="en-US" i="1">
                              <a:latin typeface="Cambria Math" charset="0"/>
                            </a:rPr>
                            <m:t>+</m:t>
                          </m:r>
                          <m:sSup>
                            <m:sSupPr>
                              <m:ctrlPr>
                                <a:rPr lang="el-GR" i="1">
                                  <a:latin typeface="Cambria Math" panose="02040503050406030204" pitchFamily="18" charset="0"/>
                                </a:rPr>
                              </m:ctrlPr>
                            </m:sSupPr>
                            <m:e>
                              <m:r>
                                <a:rPr lang="en-US" i="1">
                                  <a:latin typeface="Cambria Math" charset="0"/>
                                </a:rPr>
                                <m:t>𝑊</m:t>
                              </m:r>
                            </m:e>
                            <m:sup>
                              <m:d>
                                <m:dPr>
                                  <m:ctrlPr>
                                    <a:rPr lang="en-US" i="1">
                                      <a:latin typeface="Cambria Math" panose="02040503050406030204" pitchFamily="18" charset="0"/>
                                    </a:rPr>
                                  </m:ctrlPr>
                                </m:dPr>
                                <m:e>
                                  <m:r>
                                    <a:rPr lang="en-US" i="1">
                                      <a:latin typeface="Cambria Math" charset="0"/>
                                    </a:rPr>
                                    <m:t>𝑟</m:t>
                                  </m:r>
                                </m:e>
                              </m:d>
                            </m:sup>
                          </m:sSup>
                          <m:sSub>
                            <m:sSubPr>
                              <m:ctrlPr>
                                <a:rPr lang="en-US" i="1">
                                  <a:latin typeface="Cambria Math" panose="02040503050406030204" pitchFamily="18" charset="0"/>
                                </a:rPr>
                              </m:ctrlPr>
                            </m:sSubPr>
                            <m:e>
                              <m:r>
                                <a:rPr lang="en-US" i="1">
                                  <a:latin typeface="Cambria Math" charset="0"/>
                                </a:rPr>
                                <m:t>𝑥</m:t>
                              </m:r>
                            </m:e>
                            <m:sub>
                              <m:r>
                                <a:rPr lang="en-US" i="1">
                                  <a:latin typeface="Cambria Math" charset="0"/>
                                </a:rPr>
                                <m:t>𝑡</m:t>
                              </m:r>
                            </m:sub>
                          </m:sSub>
                        </m:e>
                      </m:d>
                    </m:oMath>
                  </m:oMathPara>
                </a14:m>
                <a:endParaRPr lang="en-US" dirty="0"/>
              </a:p>
              <a:p>
                <a:endParaRPr lang="en-US" dirty="0"/>
              </a:p>
              <a:p>
                <a:r>
                  <a:rPr lang="en-US" dirty="0"/>
                  <a:t>New memory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charset="0"/>
                              </a:rPr>
                              <m:t>h</m:t>
                            </m:r>
                          </m:e>
                        </m:acc>
                      </m:e>
                      <m:sub>
                        <m:r>
                          <a:rPr lang="en-US" i="1">
                            <a:latin typeface="Cambria Math" charset="0"/>
                          </a:rPr>
                          <m:t>𝑡</m:t>
                        </m:r>
                      </m:sub>
                    </m:sSub>
                    <m:r>
                      <a:rPr lang="en-US" i="1">
                        <a:latin typeface="Cambria Math" charset="0"/>
                      </a:rPr>
                      <m:t>=  </m:t>
                    </m:r>
                    <m:r>
                      <a:rPr lang="en-US" i="1">
                        <a:latin typeface="Cambria Math" charset="0"/>
                      </a:rPr>
                      <m:t>𝑡𝑎𝑛h</m:t>
                    </m:r>
                    <m:r>
                      <a:rPr lang="el-GR" i="1">
                        <a:latin typeface="Cambria Math" charset="0"/>
                      </a:rPr>
                      <m:t>(</m:t>
                    </m:r>
                    <m:sSub>
                      <m:sSubPr>
                        <m:ctrlPr>
                          <a:rPr lang="en-US" i="1">
                            <a:latin typeface="Cambria Math" panose="02040503050406030204" pitchFamily="18" charset="0"/>
                          </a:rPr>
                        </m:ctrlPr>
                      </m:sSubPr>
                      <m:e>
                        <m:r>
                          <a:rPr lang="en-US" i="1">
                            <a:latin typeface="Cambria Math" charset="0"/>
                          </a:rPr>
                          <m:t>𝑟</m:t>
                        </m:r>
                      </m:e>
                      <m:sub>
                        <m:r>
                          <a:rPr lang="en-US" i="1">
                            <a:latin typeface="Cambria Math" charset="0"/>
                          </a:rPr>
                          <m:t>𝑡</m:t>
                        </m:r>
                      </m:sub>
                    </m:sSub>
                    <m:r>
                      <a:rPr lang="it-IT" i="1">
                        <a:latin typeface="Cambria Math" charset="0"/>
                        <a:ea typeface="Cambria Math" charset="0"/>
                        <a:cs typeface="Cambria Math" charset="0"/>
                      </a:rPr>
                      <m:t>∘</m:t>
                    </m:r>
                    <m:r>
                      <a:rPr lang="en-US" i="1">
                        <a:latin typeface="Cambria Math" charset="0"/>
                      </a:rPr>
                      <m:t>𝑈</m:t>
                    </m:r>
                    <m:sSub>
                      <m:sSubPr>
                        <m:ctrlPr>
                          <a:rPr lang="en-US" i="1">
                            <a:latin typeface="Cambria Math" panose="02040503050406030204" pitchFamily="18" charset="0"/>
                          </a:rPr>
                        </m:ctrlPr>
                      </m:sSubPr>
                      <m:e>
                        <m:r>
                          <a:rPr lang="en-US" i="1">
                            <a:latin typeface="Cambria Math" charset="0"/>
                          </a:rPr>
                          <m:t>h</m:t>
                        </m:r>
                      </m:e>
                      <m:sub>
                        <m:r>
                          <a:rPr lang="en-US" i="1">
                            <a:latin typeface="Cambria Math" charset="0"/>
                          </a:rPr>
                          <m:t>𝑡</m:t>
                        </m:r>
                        <m:r>
                          <a:rPr lang="en-US" i="1">
                            <a:latin typeface="Cambria Math" charset="0"/>
                          </a:rPr>
                          <m:t>−1</m:t>
                        </m:r>
                      </m:sub>
                    </m:sSub>
                    <m:r>
                      <a:rPr lang="en-US" i="1">
                        <a:latin typeface="Cambria Math" charset="0"/>
                      </a:rPr>
                      <m:t>+</m:t>
                    </m:r>
                    <m:r>
                      <a:rPr lang="en-US" i="1">
                        <a:latin typeface="Cambria Math" charset="0"/>
                      </a:rPr>
                      <m:t>𝑊</m:t>
                    </m:r>
                    <m:sSub>
                      <m:sSubPr>
                        <m:ctrlPr>
                          <a:rPr lang="en-US" i="1">
                            <a:latin typeface="Cambria Math" panose="02040503050406030204" pitchFamily="18" charset="0"/>
                          </a:rPr>
                        </m:ctrlPr>
                      </m:sSubPr>
                      <m:e>
                        <m:r>
                          <a:rPr lang="en-US" i="1">
                            <a:latin typeface="Cambria Math" charset="0"/>
                          </a:rPr>
                          <m:t>𝑥</m:t>
                        </m:r>
                      </m:e>
                      <m:sub>
                        <m:r>
                          <a:rPr lang="en-US" i="1">
                            <a:latin typeface="Cambria Math" charset="0"/>
                          </a:rPr>
                          <m:t>𝑡</m:t>
                        </m:r>
                      </m:sub>
                    </m:sSub>
                    <m:r>
                      <a:rPr lang="en-US" i="1">
                        <a:latin typeface="Cambria Math" charset="0"/>
                      </a:rPr>
                      <m:t>)</m:t>
                    </m:r>
                  </m:oMath>
                </a14:m>
                <a:endParaRPr lang="en-US" dirty="0"/>
              </a:p>
              <a:p>
                <a:endParaRPr lang="en-US" dirty="0"/>
              </a:p>
              <a:p>
                <a:r>
                  <a:rPr lang="en-US" dirty="0"/>
                  <a:t>Final memory </a:t>
                </a:r>
                <a14:m>
                  <m:oMath xmlns:m="http://schemas.openxmlformats.org/officeDocument/2006/math">
                    <m:sSub>
                      <m:sSubPr>
                        <m:ctrlPr>
                          <a:rPr lang="en-US" i="1">
                            <a:latin typeface="Cambria Math" panose="02040503050406030204" pitchFamily="18" charset="0"/>
                          </a:rPr>
                        </m:ctrlPr>
                      </m:sSubPr>
                      <m:e>
                        <m:r>
                          <a:rPr lang="en-US" i="1">
                            <a:latin typeface="Cambria Math" charset="0"/>
                          </a:rPr>
                          <m:t>h</m:t>
                        </m:r>
                      </m:e>
                      <m:sub>
                        <m:r>
                          <a:rPr lang="en-US" i="1">
                            <a:latin typeface="Cambria Math" charset="0"/>
                          </a:rPr>
                          <m:t>𝑡</m:t>
                        </m:r>
                      </m:sub>
                    </m:sSub>
                    <m:r>
                      <a:rPr lang="en-US" i="1">
                        <a:latin typeface="Cambria Math" charset="0"/>
                      </a:rPr>
                      <m:t>=</m:t>
                    </m:r>
                    <m:sSub>
                      <m:sSubPr>
                        <m:ctrlPr>
                          <a:rPr lang="en-US" i="1">
                            <a:latin typeface="Cambria Math" panose="02040503050406030204" pitchFamily="18" charset="0"/>
                          </a:rPr>
                        </m:ctrlPr>
                      </m:sSubPr>
                      <m:e>
                        <m:r>
                          <a:rPr lang="en-US" i="1">
                            <a:latin typeface="Cambria Math" charset="0"/>
                          </a:rPr>
                          <m:t>𝑧</m:t>
                        </m:r>
                      </m:e>
                      <m:sub>
                        <m:r>
                          <a:rPr lang="en-US" i="1">
                            <a:latin typeface="Cambria Math" charset="0"/>
                          </a:rPr>
                          <m:t>𝑡</m:t>
                        </m:r>
                      </m:sub>
                    </m:sSub>
                    <m:sSub>
                      <m:sSubPr>
                        <m:ctrlPr>
                          <a:rPr lang="en-US" i="1">
                            <a:latin typeface="Cambria Math" panose="02040503050406030204" pitchFamily="18" charset="0"/>
                          </a:rPr>
                        </m:ctrlPr>
                      </m:sSubPr>
                      <m:e>
                        <m:r>
                          <a:rPr lang="it-IT" i="1">
                            <a:latin typeface="Cambria Math" charset="0"/>
                            <a:ea typeface="Cambria Math" charset="0"/>
                            <a:cs typeface="Cambria Math" charset="0"/>
                          </a:rPr>
                          <m:t>∘</m:t>
                        </m:r>
                        <m:r>
                          <a:rPr lang="en-US" i="1">
                            <a:latin typeface="Cambria Math" charset="0"/>
                          </a:rPr>
                          <m:t>h</m:t>
                        </m:r>
                      </m:e>
                      <m:sub>
                        <m:r>
                          <a:rPr lang="en-US" i="1">
                            <a:latin typeface="Cambria Math" charset="0"/>
                          </a:rPr>
                          <m:t>𝑡</m:t>
                        </m:r>
                        <m:r>
                          <a:rPr lang="en-US" i="1">
                            <a:latin typeface="Cambria Math" charset="0"/>
                          </a:rPr>
                          <m:t>−1</m:t>
                        </m:r>
                      </m:sub>
                    </m:sSub>
                    <m:r>
                      <a:rPr lang="en-US" i="1">
                        <a:latin typeface="Cambria Math" charset="0"/>
                      </a:rPr>
                      <m:t>+(1−</m:t>
                    </m:r>
                    <m:sSub>
                      <m:sSubPr>
                        <m:ctrlPr>
                          <a:rPr lang="en-US" i="1">
                            <a:latin typeface="Cambria Math" panose="02040503050406030204" pitchFamily="18" charset="0"/>
                          </a:rPr>
                        </m:ctrlPr>
                      </m:sSubPr>
                      <m:e>
                        <m:r>
                          <a:rPr lang="en-US" i="1">
                            <a:latin typeface="Cambria Math" charset="0"/>
                          </a:rPr>
                          <m:t>𝑧</m:t>
                        </m:r>
                      </m:e>
                      <m:sub>
                        <m:r>
                          <a:rPr lang="en-US" i="1">
                            <a:latin typeface="Cambria Math" charset="0"/>
                          </a:rPr>
                          <m:t>𝑡</m:t>
                        </m:r>
                      </m:sub>
                    </m:sSub>
                    <m:r>
                      <a:rPr lang="en-US" i="1">
                        <a:latin typeface="Cambria Math" charset="0"/>
                      </a:rPr>
                      <m:t>)</m:t>
                    </m:r>
                    <m:r>
                      <a:rPr lang="it-IT" i="1">
                        <a:latin typeface="Cambria Math" charset="0"/>
                        <a:ea typeface="Cambria Math" charset="0"/>
                        <a:cs typeface="Cambria Math"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charset="0"/>
                              </a:rPr>
                              <m:t>h</m:t>
                            </m:r>
                          </m:e>
                        </m:acc>
                      </m:e>
                      <m:sub>
                        <m:r>
                          <a:rPr lang="en-US" i="1">
                            <a:latin typeface="Cambria Math" charset="0"/>
                          </a:rPr>
                          <m:t>𝑡</m:t>
                        </m:r>
                      </m:sub>
                    </m:sSub>
                  </m:oMath>
                </a14:m>
                <a:endParaRPr lang="en-US" dirty="0"/>
              </a:p>
              <a:p>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1706131" y="2559198"/>
                <a:ext cx="5508806" cy="4335739"/>
              </a:xfrm>
              <a:prstGeom prst="rect">
                <a:avLst/>
              </a:prstGeom>
              <a:blipFill>
                <a:blip r:embed="rId4"/>
                <a:stretch>
                  <a:fillRect l="-996" t="-844" r="-1106"/>
                </a:stretch>
              </a:blipFill>
            </p:spPr>
            <p:txBody>
              <a:bodyPr/>
              <a:lstStyle/>
              <a:p>
                <a:r>
                  <a:rPr lang="ru-RU">
                    <a:noFill/>
                  </a:rPr>
                  <a:t> </a:t>
                </a:r>
              </a:p>
            </p:txBody>
          </p:sp>
        </mc:Fallback>
      </mc:AlternateContent>
      <p:sp>
        <p:nvSpPr>
          <p:cNvPr id="10" name="TextBox 9"/>
          <p:cNvSpPr txBox="1"/>
          <p:nvPr/>
        </p:nvSpPr>
        <p:spPr>
          <a:xfrm>
            <a:off x="6616700" y="4984008"/>
            <a:ext cx="3898900" cy="1200329"/>
          </a:xfrm>
          <a:prstGeom prst="rect">
            <a:avLst/>
          </a:prstGeom>
          <a:noFill/>
        </p:spPr>
        <p:txBody>
          <a:bodyPr wrap="square" rtlCol="0">
            <a:spAutoFit/>
          </a:bodyPr>
          <a:lstStyle/>
          <a:p>
            <a:r>
              <a:rPr lang="en-US" dirty="0">
                <a:hlinkClick r:id="rId5"/>
              </a:rPr>
              <a:t>LSTMs</a:t>
            </a:r>
            <a:r>
              <a:rPr lang="en-US" dirty="0"/>
              <a:t> are a more complex form, but basically same intuition</a:t>
            </a:r>
          </a:p>
          <a:p>
            <a:r>
              <a:rPr lang="en-US" dirty="0"/>
              <a:t>GRUs are often more preferred than LSTMs</a:t>
            </a:r>
          </a:p>
        </p:txBody>
      </p:sp>
      <p:sp>
        <p:nvSpPr>
          <p:cNvPr id="2" name="Ορθογώνιο 1"/>
          <p:cNvSpPr/>
          <p:nvPr/>
        </p:nvSpPr>
        <p:spPr>
          <a:xfrm>
            <a:off x="6096000" y="6226938"/>
            <a:ext cx="4572000" cy="369332"/>
          </a:xfrm>
          <a:prstGeom prst="rect">
            <a:avLst/>
          </a:prstGeom>
        </p:spPr>
        <p:txBody>
          <a:bodyPr wrap="square">
            <a:spAutoFit/>
          </a:bodyPr>
          <a:lstStyle/>
          <a:p>
            <a:r>
              <a:rPr lang="en-US" dirty="0"/>
              <a:t>combines </a:t>
            </a:r>
            <a:r>
              <a:rPr lang="en-US"/>
              <a:t>current &amp; previous </a:t>
            </a:r>
            <a:r>
              <a:rPr lang="en-US" dirty="0"/>
              <a:t>time steps</a:t>
            </a:r>
          </a:p>
        </p:txBody>
      </p:sp>
    </p:spTree>
    <p:extLst>
      <p:ext uri="{BB962C8B-B14F-4D97-AF65-F5344CB8AC3E}">
        <p14:creationId xmlns:p14="http://schemas.microsoft.com/office/powerpoint/2010/main" val="1173932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075280" y="182564"/>
            <a:ext cx="8041440" cy="11302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00B050"/>
                </a:solidFill>
              </a:rPr>
              <a:t>Attention Mechanism</a:t>
            </a:r>
          </a:p>
        </p:txBody>
      </p:sp>
      <p:pic>
        <p:nvPicPr>
          <p:cNvPr id="28" name="Εικόνα 27"/>
          <p:cNvPicPr>
            <a:picLocks noChangeAspect="1"/>
          </p:cNvPicPr>
          <p:nvPr/>
        </p:nvPicPr>
        <p:blipFill>
          <a:blip r:embed="rId2"/>
          <a:stretch>
            <a:fillRect/>
          </a:stretch>
        </p:blipFill>
        <p:spPr>
          <a:xfrm>
            <a:off x="5044214" y="1509067"/>
            <a:ext cx="4103857" cy="3839866"/>
          </a:xfrm>
          <a:prstGeom prst="rect">
            <a:avLst/>
          </a:prstGeom>
        </p:spPr>
      </p:pic>
      <p:sp>
        <p:nvSpPr>
          <p:cNvPr id="23" name="TextBox 22"/>
          <p:cNvSpPr txBox="1"/>
          <p:nvPr/>
        </p:nvSpPr>
        <p:spPr>
          <a:xfrm>
            <a:off x="5634489" y="5739426"/>
            <a:ext cx="3075714" cy="369332"/>
          </a:xfrm>
          <a:prstGeom prst="rect">
            <a:avLst/>
          </a:prstGeom>
          <a:noFill/>
        </p:spPr>
        <p:txBody>
          <a:bodyPr wrap="none" rtlCol="0">
            <a:spAutoFit/>
          </a:bodyPr>
          <a:lstStyle/>
          <a:p>
            <a:r>
              <a:rPr lang="en-US" dirty="0"/>
              <a:t>Main idea: retrieve as needed</a:t>
            </a:r>
            <a:endParaRPr lang="el-GR" dirty="0"/>
          </a:p>
        </p:txBody>
      </p:sp>
      <p:sp>
        <p:nvSpPr>
          <p:cNvPr id="26" name="TextBox 25"/>
          <p:cNvSpPr txBox="1"/>
          <p:nvPr/>
        </p:nvSpPr>
        <p:spPr>
          <a:xfrm>
            <a:off x="2654306" y="1396305"/>
            <a:ext cx="2212978" cy="369332"/>
          </a:xfrm>
          <a:prstGeom prst="rect">
            <a:avLst/>
          </a:prstGeom>
          <a:noFill/>
        </p:spPr>
        <p:txBody>
          <a:bodyPr wrap="none" rtlCol="0">
            <a:spAutoFit/>
          </a:bodyPr>
          <a:lstStyle/>
          <a:p>
            <a:r>
              <a:rPr lang="en-US" dirty="0"/>
              <a:t>Pool of </a:t>
            </a:r>
            <a:r>
              <a:rPr lang="en-US"/>
              <a:t>source states</a:t>
            </a:r>
            <a:endParaRPr lang="el-GR" dirty="0"/>
          </a:p>
        </p:txBody>
      </p:sp>
    </p:spTree>
    <p:extLst>
      <p:ext uri="{BB962C8B-B14F-4D97-AF65-F5344CB8AC3E}">
        <p14:creationId xmlns:p14="http://schemas.microsoft.com/office/powerpoint/2010/main" val="2325047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075280" y="182565"/>
            <a:ext cx="8041440" cy="9909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00B050"/>
                </a:solidFill>
              </a:rPr>
              <a:t>Attention - Scoring</a:t>
            </a:r>
          </a:p>
        </p:txBody>
      </p:sp>
      <p:sp>
        <p:nvSpPr>
          <p:cNvPr id="23" name="TextBox 22"/>
          <p:cNvSpPr txBox="1"/>
          <p:nvPr/>
        </p:nvSpPr>
        <p:spPr>
          <a:xfrm>
            <a:off x="3987602" y="6046161"/>
            <a:ext cx="4216795" cy="369332"/>
          </a:xfrm>
          <a:prstGeom prst="rect">
            <a:avLst/>
          </a:prstGeom>
          <a:noFill/>
        </p:spPr>
        <p:txBody>
          <a:bodyPr wrap="none" rtlCol="0">
            <a:spAutoFit/>
          </a:bodyPr>
          <a:lstStyle/>
          <a:p>
            <a:r>
              <a:rPr lang="en-US" b="1" dirty="0">
                <a:solidFill>
                  <a:schemeClr val="accent2"/>
                </a:solidFill>
              </a:rPr>
              <a:t>Compare</a:t>
            </a:r>
            <a:r>
              <a:rPr lang="en-US" dirty="0"/>
              <a:t> target and source hidden states</a:t>
            </a:r>
            <a:endParaRPr lang="el-GR" dirty="0"/>
          </a:p>
        </p:txBody>
      </p:sp>
      <mc:AlternateContent xmlns:mc="http://schemas.openxmlformats.org/markup-compatibility/2006" xmlns:a14="http://schemas.microsoft.com/office/drawing/2010/main">
        <mc:Choice Requires="a14">
          <p:sp>
            <p:nvSpPr>
              <p:cNvPr id="4" name="TextBox 3"/>
              <p:cNvSpPr txBox="1"/>
              <p:nvPr/>
            </p:nvSpPr>
            <p:spPr>
              <a:xfrm>
                <a:off x="3856489" y="5485222"/>
                <a:ext cx="4660434" cy="431144"/>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en-US" sz="2400" i="1">
                          <a:latin typeface="Cambria Math" charset="0"/>
                        </a:rPr>
                        <m:t>𝑠𝑐𝑜𝑟𝑒</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charset="0"/>
                                </a:rPr>
                                <m:t>h</m:t>
                              </m:r>
                            </m:e>
                            <m:sub>
                              <m:r>
                                <a:rPr lang="en-US" sz="2400" i="1">
                                  <a:latin typeface="Cambria Math" charset="0"/>
                                </a:rPr>
                                <m:t>𝑡</m:t>
                              </m:r>
                              <m:r>
                                <a:rPr lang="en-US" sz="2400" i="1">
                                  <a:latin typeface="Cambria Math" charset="0"/>
                                </a:rPr>
                                <m:t>−1</m:t>
                              </m:r>
                            </m:sub>
                          </m:sSub>
                          <m:r>
                            <a:rPr lang="en-US" sz="2400" i="1">
                              <a:latin typeface="Cambria Math"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charset="0"/>
                                    </a:rPr>
                                    <m:t>h</m:t>
                                  </m:r>
                                </m:e>
                              </m:acc>
                            </m:e>
                            <m:sub>
                              <m:r>
                                <a:rPr lang="en-US" sz="2400" i="1">
                                  <a:latin typeface="Cambria Math" charset="0"/>
                                </a:rPr>
                                <m:t>𝑠</m:t>
                              </m:r>
                            </m:sub>
                          </m:sSub>
                        </m:e>
                      </m:d>
                      <m:r>
                        <a:rPr lang="en-US" sz="2400" i="1">
                          <a:latin typeface="Cambria Math" charset="0"/>
                        </a:rPr>
                        <m:t>=</m:t>
                      </m:r>
                      <m:sSub>
                        <m:sSubPr>
                          <m:ctrlPr>
                            <a:rPr lang="en-US" sz="2400" i="1">
                              <a:latin typeface="Cambria Math" panose="02040503050406030204" pitchFamily="18" charset="0"/>
                            </a:rPr>
                          </m:ctrlPr>
                        </m:sSubPr>
                        <m:e>
                          <m:sSup>
                            <m:sSupPr>
                              <m:ctrlPr>
                                <a:rPr lang="en-US" sz="2400" i="1">
                                  <a:latin typeface="Cambria Math" panose="02040503050406030204" pitchFamily="18" charset="0"/>
                                </a:rPr>
                              </m:ctrlPr>
                            </m:sSupPr>
                            <m:e>
                              <m:sSub>
                                <m:sSubPr>
                                  <m:ctrlPr>
                                    <a:rPr lang="en-US" sz="2400" i="1">
                                      <a:latin typeface="Cambria Math" panose="02040503050406030204" pitchFamily="18" charset="0"/>
                                    </a:rPr>
                                  </m:ctrlPr>
                                </m:sSubPr>
                                <m:e>
                                  <m:r>
                                    <a:rPr lang="en-US" sz="2400" i="1">
                                      <a:latin typeface="Cambria Math" charset="0"/>
                                    </a:rPr>
                                    <m:t>h</m:t>
                                  </m:r>
                                </m:e>
                                <m:sub>
                                  <m:r>
                                    <a:rPr lang="en-US" sz="2400" i="1">
                                      <a:latin typeface="Cambria Math" charset="0"/>
                                    </a:rPr>
                                    <m:t>𝑡</m:t>
                                  </m:r>
                                </m:sub>
                              </m:sSub>
                            </m:e>
                            <m:sup>
                              <m:r>
                                <a:rPr lang="en-US" sz="2400" i="1">
                                  <a:latin typeface="Cambria Math" charset="0"/>
                                </a:rPr>
                                <m:t>𝑇</m:t>
                              </m:r>
                            </m:sup>
                          </m:sSup>
                          <m:acc>
                            <m:accPr>
                              <m:chr m:val="̅"/>
                              <m:ctrlPr>
                                <a:rPr lang="en-US" sz="2400" i="1">
                                  <a:latin typeface="Cambria Math" panose="02040503050406030204" pitchFamily="18" charset="0"/>
                                </a:rPr>
                              </m:ctrlPr>
                            </m:accPr>
                            <m:e>
                              <m:r>
                                <a:rPr lang="en-US" sz="2400" i="1">
                                  <a:latin typeface="Cambria Math" charset="0"/>
                                </a:rPr>
                                <m:t>h</m:t>
                              </m:r>
                            </m:e>
                          </m:acc>
                        </m:e>
                        <m:sub>
                          <m:r>
                            <a:rPr lang="en-US" sz="2400" i="1">
                              <a:latin typeface="Cambria Math" charset="0"/>
                            </a:rPr>
                            <m:t>𝑠</m:t>
                          </m:r>
                        </m:sub>
                      </m:sSub>
                    </m:oMath>
                  </m:oMathPara>
                </a14:m>
                <a:endParaRPr lang="el-GR"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3856489" y="5485222"/>
                <a:ext cx="4660434" cy="431144"/>
              </a:xfrm>
              <a:prstGeom prst="rect">
                <a:avLst/>
              </a:prstGeom>
              <a:blipFill>
                <a:blip r:embed="rId2"/>
                <a:stretch>
                  <a:fillRect/>
                </a:stretch>
              </a:blipFill>
            </p:spPr>
            <p:txBody>
              <a:bodyPr/>
              <a:lstStyle/>
              <a:p>
                <a:r>
                  <a:rPr lang="ru-RU">
                    <a:noFill/>
                  </a:rPr>
                  <a:t> </a:t>
                </a:r>
              </a:p>
            </p:txBody>
          </p:sp>
        </mc:Fallback>
      </mc:AlternateContent>
      <p:pic>
        <p:nvPicPr>
          <p:cNvPr id="7" name="Εικόνα 6"/>
          <p:cNvPicPr>
            <a:picLocks noChangeAspect="1"/>
          </p:cNvPicPr>
          <p:nvPr/>
        </p:nvPicPr>
        <p:blipFill>
          <a:blip r:embed="rId3"/>
          <a:stretch>
            <a:fillRect/>
          </a:stretch>
        </p:blipFill>
        <p:spPr>
          <a:xfrm>
            <a:off x="3564890" y="1286922"/>
            <a:ext cx="5052060" cy="3962400"/>
          </a:xfrm>
          <a:prstGeom prst="rect">
            <a:avLst/>
          </a:prstGeom>
        </p:spPr>
      </p:pic>
      <p:pic>
        <p:nvPicPr>
          <p:cNvPr id="8" name="Εικόνα 7"/>
          <p:cNvPicPr>
            <a:picLocks noChangeAspect="1"/>
          </p:cNvPicPr>
          <p:nvPr/>
        </p:nvPicPr>
        <p:blipFill>
          <a:blip r:embed="rId4"/>
          <a:stretch>
            <a:fillRect/>
          </a:stretch>
        </p:blipFill>
        <p:spPr>
          <a:xfrm>
            <a:off x="3564890" y="1308789"/>
            <a:ext cx="5052060" cy="4063614"/>
          </a:xfrm>
          <a:prstGeom prst="rect">
            <a:avLst/>
          </a:prstGeom>
        </p:spPr>
      </p:pic>
    </p:spTree>
    <p:extLst>
      <p:ext uri="{BB962C8B-B14F-4D97-AF65-F5344CB8AC3E}">
        <p14:creationId xmlns:p14="http://schemas.microsoft.com/office/powerpoint/2010/main" val="158275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075280" y="182564"/>
            <a:ext cx="8041440" cy="99089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00B050"/>
                </a:solidFill>
              </a:rPr>
              <a:t>Attention - Normalization</a:t>
            </a:r>
          </a:p>
        </p:txBody>
      </p:sp>
      <p:sp>
        <p:nvSpPr>
          <p:cNvPr id="23" name="TextBox 22"/>
          <p:cNvSpPr txBox="1"/>
          <p:nvPr/>
        </p:nvSpPr>
        <p:spPr>
          <a:xfrm>
            <a:off x="2069980" y="6306104"/>
            <a:ext cx="3182987" cy="369332"/>
          </a:xfrm>
          <a:prstGeom prst="rect">
            <a:avLst/>
          </a:prstGeom>
          <a:noFill/>
        </p:spPr>
        <p:txBody>
          <a:bodyPr wrap="none" rtlCol="0">
            <a:spAutoFit/>
          </a:bodyPr>
          <a:lstStyle/>
          <a:p>
            <a:r>
              <a:rPr lang="en-US" b="1" dirty="0">
                <a:solidFill>
                  <a:schemeClr val="accent2"/>
                </a:solidFill>
              </a:rPr>
              <a:t>Convert </a:t>
            </a:r>
            <a:r>
              <a:rPr lang="en-US" dirty="0"/>
              <a:t>into alignment weights</a:t>
            </a:r>
            <a:endParaRPr lang="el-GR" dirty="0"/>
          </a:p>
        </p:txBody>
      </p:sp>
      <mc:AlternateContent xmlns:mc="http://schemas.openxmlformats.org/markup-compatibility/2006" xmlns:a14="http://schemas.microsoft.com/office/drawing/2010/main">
        <mc:Choice Requires="a14">
          <p:sp>
            <p:nvSpPr>
              <p:cNvPr id="4" name="TextBox 3"/>
              <p:cNvSpPr txBox="1"/>
              <p:nvPr/>
            </p:nvSpPr>
            <p:spPr>
              <a:xfrm>
                <a:off x="3887192" y="5290829"/>
                <a:ext cx="3554384" cy="8292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charset="0"/>
                            </a:rPr>
                            <m:t>𝑎</m:t>
                          </m:r>
                        </m:e>
                        <m:sub>
                          <m:r>
                            <a:rPr lang="en-US" sz="2400" i="1">
                              <a:latin typeface="Cambria Math" charset="0"/>
                            </a:rPr>
                            <m:t>𝑡</m:t>
                          </m:r>
                        </m:sub>
                      </m:sSub>
                      <m:d>
                        <m:dPr>
                          <m:ctrlPr>
                            <a:rPr lang="en-US" sz="2400" i="1">
                              <a:latin typeface="Cambria Math" panose="02040503050406030204" pitchFamily="18" charset="0"/>
                            </a:rPr>
                          </m:ctrlPr>
                        </m:dPr>
                        <m:e>
                          <m:r>
                            <a:rPr lang="en-US" sz="2400" i="1">
                              <a:latin typeface="Cambria Math" charset="0"/>
                            </a:rPr>
                            <m:t>𝑠</m:t>
                          </m:r>
                        </m:e>
                      </m:d>
                      <m:r>
                        <a:rPr lang="en-US" sz="2400" i="1">
                          <a:latin typeface="Cambria Math" charset="0"/>
                        </a:rPr>
                        <m:t>= </m:t>
                      </m:r>
                      <m:f>
                        <m:fPr>
                          <m:ctrlPr>
                            <a:rPr lang="mr-IN" sz="2400" i="1">
                              <a:latin typeface="Cambria Math" panose="02040503050406030204" pitchFamily="18" charset="0"/>
                            </a:rPr>
                          </m:ctrlPr>
                        </m:fPr>
                        <m:num>
                          <m:sSup>
                            <m:sSupPr>
                              <m:ctrlPr>
                                <a:rPr lang="mr-IN" sz="2400" i="1">
                                  <a:latin typeface="Cambria Math" panose="02040503050406030204" pitchFamily="18" charset="0"/>
                                </a:rPr>
                              </m:ctrlPr>
                            </m:sSupPr>
                            <m:e>
                              <m:r>
                                <a:rPr lang="en-US" sz="2400" i="1">
                                  <a:latin typeface="Cambria Math" charset="0"/>
                                </a:rPr>
                                <m:t>𝑒</m:t>
                              </m:r>
                            </m:e>
                            <m:sup>
                              <m:r>
                                <a:rPr lang="en-US" sz="2400" i="1">
                                  <a:latin typeface="Cambria Math" charset="0"/>
                                </a:rPr>
                                <m:t>𝑠𝑐𝑜𝑟𝑒</m:t>
                              </m:r>
                              <m:r>
                                <a:rPr lang="en-US" sz="2400" i="1">
                                  <a:latin typeface="Cambria Math" charset="0"/>
                                </a:rPr>
                                <m:t>(</m:t>
                              </m:r>
                              <m:r>
                                <a:rPr lang="en-US" sz="2400" i="1">
                                  <a:latin typeface="Cambria Math" charset="0"/>
                                </a:rPr>
                                <m:t>𝑠</m:t>
                              </m:r>
                              <m:r>
                                <a:rPr lang="en-US" sz="2400" i="1">
                                  <a:latin typeface="Cambria Math" charset="0"/>
                                </a:rPr>
                                <m:t>)</m:t>
                              </m:r>
                            </m:sup>
                          </m:sSup>
                        </m:num>
                        <m:den>
                          <m:nary>
                            <m:naryPr>
                              <m:chr m:val="∑"/>
                              <m:supHide m:val="on"/>
                              <m:ctrlPr>
                                <a:rPr lang="mr-IN" sz="2400" i="1">
                                  <a:latin typeface="Cambria Math" panose="02040503050406030204" pitchFamily="18" charset="0"/>
                                </a:rPr>
                              </m:ctrlPr>
                            </m:naryPr>
                            <m:sub>
                              <m:r>
                                <m:rPr>
                                  <m:brk m:alnAt="7"/>
                                </m:rPr>
                                <a:rPr lang="en-US" sz="2400" i="1">
                                  <a:latin typeface="Cambria Math" charset="0"/>
                                </a:rPr>
                                <m:t>𝑠</m:t>
                              </m:r>
                              <m:r>
                                <a:rPr lang="en-US" sz="2400" i="1">
                                  <a:latin typeface="Cambria Math" charset="0"/>
                                </a:rPr>
                                <m:t>′</m:t>
                              </m:r>
                            </m:sub>
                            <m:sup/>
                            <m:e>
                              <m:sSup>
                                <m:sSupPr>
                                  <m:ctrlPr>
                                    <a:rPr lang="mr-IN" sz="2400" i="1">
                                      <a:latin typeface="Cambria Math" panose="02040503050406030204" pitchFamily="18" charset="0"/>
                                    </a:rPr>
                                  </m:ctrlPr>
                                </m:sSupPr>
                                <m:e>
                                  <m:r>
                                    <a:rPr lang="en-US" sz="2400" i="1">
                                      <a:latin typeface="Cambria Math" charset="0"/>
                                    </a:rPr>
                                    <m:t>𝑒</m:t>
                                  </m:r>
                                </m:e>
                                <m:sup>
                                  <m:r>
                                    <a:rPr lang="en-US" sz="2400" i="1">
                                      <a:latin typeface="Cambria Math" charset="0"/>
                                    </a:rPr>
                                    <m:t>𝑠𝑐𝑜𝑟𝑒</m:t>
                                  </m:r>
                                  <m:r>
                                    <a:rPr lang="en-US" sz="2400" i="1">
                                      <a:latin typeface="Cambria Math" charset="0"/>
                                    </a:rPr>
                                    <m:t>(</m:t>
                                  </m:r>
                                  <m:r>
                                    <a:rPr lang="en-US" sz="2400" i="1">
                                      <a:latin typeface="Cambria Math" charset="0"/>
                                    </a:rPr>
                                    <m:t>𝑠</m:t>
                                  </m:r>
                                  <m:r>
                                    <a:rPr lang="en-US" sz="2400" i="1">
                                      <a:latin typeface="Cambria Math" charset="0"/>
                                    </a:rPr>
                                    <m:t>′)</m:t>
                                  </m:r>
                                </m:sup>
                              </m:sSup>
                            </m:e>
                          </m:nary>
                        </m:den>
                      </m:f>
                    </m:oMath>
                  </m:oMathPara>
                </a14:m>
                <a:endParaRPr lang="el-GR"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3887192" y="5290829"/>
                <a:ext cx="3554384" cy="829201"/>
              </a:xfrm>
              <a:prstGeom prst="rect">
                <a:avLst/>
              </a:prstGeom>
              <a:blipFill>
                <a:blip r:embed="rId2"/>
                <a:stretch>
                  <a:fillRect/>
                </a:stretch>
              </a:blipFill>
            </p:spPr>
            <p:txBody>
              <a:bodyPr/>
              <a:lstStyle/>
              <a:p>
                <a:r>
                  <a:rPr lang="ru-RU">
                    <a:noFill/>
                  </a:rPr>
                  <a:t> </a:t>
                </a:r>
              </a:p>
            </p:txBody>
          </p:sp>
        </mc:Fallback>
      </mc:AlternateContent>
      <p:pic>
        <p:nvPicPr>
          <p:cNvPr id="6" name="Εικόνα 5"/>
          <p:cNvPicPr>
            <a:picLocks noChangeAspect="1"/>
          </p:cNvPicPr>
          <p:nvPr/>
        </p:nvPicPr>
        <p:blipFill>
          <a:blip r:embed="rId3"/>
          <a:stretch>
            <a:fillRect/>
          </a:stretch>
        </p:blipFill>
        <p:spPr>
          <a:xfrm>
            <a:off x="3519704" y="1224261"/>
            <a:ext cx="4967741" cy="3880495"/>
          </a:xfrm>
          <a:prstGeom prst="rect">
            <a:avLst/>
          </a:prstGeom>
        </p:spPr>
      </p:pic>
    </p:spTree>
    <p:extLst>
      <p:ext uri="{BB962C8B-B14F-4D97-AF65-F5344CB8AC3E}">
        <p14:creationId xmlns:p14="http://schemas.microsoft.com/office/powerpoint/2010/main" val="1422222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378" y="386935"/>
            <a:ext cx="9601200" cy="715161"/>
          </a:xfrm>
        </p:spPr>
        <p:txBody>
          <a:bodyPr>
            <a:normAutofit fontScale="90000"/>
          </a:bodyPr>
          <a:lstStyle/>
          <a:p>
            <a:pPr algn="ctr"/>
            <a:r>
              <a:rPr lang="en-US" dirty="0">
                <a:solidFill>
                  <a:srgbClr val="00B050"/>
                </a:solidFill>
              </a:rPr>
              <a:t>Attention - Context</a:t>
            </a:r>
            <a:br>
              <a:rPr lang="en-US" dirty="0"/>
            </a:br>
            <a:endParaRPr lang="en-US" dirty="0"/>
          </a:p>
        </p:txBody>
      </p:sp>
      <p:pic>
        <p:nvPicPr>
          <p:cNvPr id="3" name="Εικόνα 2"/>
          <p:cNvPicPr>
            <a:picLocks noChangeAspect="1"/>
          </p:cNvPicPr>
          <p:nvPr/>
        </p:nvPicPr>
        <p:blipFill>
          <a:blip r:embed="rId2"/>
          <a:stretch>
            <a:fillRect/>
          </a:stretch>
        </p:blipFill>
        <p:spPr>
          <a:xfrm>
            <a:off x="4162105" y="1228189"/>
            <a:ext cx="4206736" cy="3953411"/>
          </a:xfrm>
          <a:prstGeom prst="rect">
            <a:avLst/>
          </a:prstGeom>
        </p:spPr>
      </p:pic>
      <p:sp>
        <p:nvSpPr>
          <p:cNvPr id="11" name="TextBox 10"/>
          <p:cNvSpPr txBox="1"/>
          <p:nvPr/>
        </p:nvSpPr>
        <p:spPr>
          <a:xfrm>
            <a:off x="2028978" y="6101733"/>
            <a:ext cx="3906647" cy="369332"/>
          </a:xfrm>
          <a:prstGeom prst="rect">
            <a:avLst/>
          </a:prstGeom>
          <a:noFill/>
        </p:spPr>
        <p:txBody>
          <a:bodyPr wrap="none" rtlCol="0">
            <a:spAutoFit/>
          </a:bodyPr>
          <a:lstStyle/>
          <a:p>
            <a:r>
              <a:rPr lang="en-US" dirty="0"/>
              <a:t>Build </a:t>
            </a:r>
            <a:r>
              <a:rPr lang="en-US" b="1" dirty="0">
                <a:solidFill>
                  <a:schemeClr val="accent2"/>
                </a:solidFill>
              </a:rPr>
              <a:t>context</a:t>
            </a:r>
            <a:r>
              <a:rPr lang="en-US" dirty="0"/>
              <a:t> vector: weighted average</a:t>
            </a:r>
            <a:endParaRPr lang="el-GR" dirty="0"/>
          </a:p>
        </p:txBody>
      </p:sp>
      <mc:AlternateContent xmlns:mc="http://schemas.openxmlformats.org/markup-compatibility/2006" xmlns:a14="http://schemas.microsoft.com/office/drawing/2010/main">
        <mc:Choice Requires="a14">
          <p:sp>
            <p:nvSpPr>
              <p:cNvPr id="12" name="Ορθογώνιο 11"/>
              <p:cNvSpPr/>
              <p:nvPr/>
            </p:nvSpPr>
            <p:spPr>
              <a:xfrm>
                <a:off x="4968900" y="5181600"/>
                <a:ext cx="2440155"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charset="0"/>
                            </a:rPr>
                            <m:t>𝑐</m:t>
                          </m:r>
                        </m:e>
                        <m:sub>
                          <m:r>
                            <a:rPr lang="en-US" sz="2400" i="1">
                              <a:latin typeface="Cambria Math" charset="0"/>
                            </a:rPr>
                            <m:t>𝑡</m:t>
                          </m:r>
                        </m:sub>
                      </m:sSub>
                      <m:r>
                        <a:rPr lang="en-US" sz="2400" i="1">
                          <a:latin typeface="Cambria Math" charset="0"/>
                        </a:rPr>
                        <m:t>= </m:t>
                      </m:r>
                      <m:nary>
                        <m:naryPr>
                          <m:chr m:val="∑"/>
                          <m:supHide m:val="on"/>
                          <m:ctrlPr>
                            <a:rPr lang="en-US" sz="2400" i="1">
                              <a:latin typeface="Cambria Math" panose="02040503050406030204" pitchFamily="18" charset="0"/>
                            </a:rPr>
                          </m:ctrlPr>
                        </m:naryPr>
                        <m:sub>
                          <m:r>
                            <m:rPr>
                              <m:brk m:alnAt="7"/>
                            </m:rPr>
                            <a:rPr lang="en-US" sz="2400" i="1">
                              <a:latin typeface="Cambria Math" charset="0"/>
                            </a:rPr>
                            <m:t>𝑠</m:t>
                          </m:r>
                        </m:sub>
                        <m:sup/>
                        <m:e>
                          <m:sSub>
                            <m:sSubPr>
                              <m:ctrlPr>
                                <a:rPr lang="en-US" sz="2400" i="1">
                                  <a:latin typeface="Cambria Math" panose="02040503050406030204" pitchFamily="18" charset="0"/>
                                </a:rPr>
                              </m:ctrlPr>
                            </m:sSubPr>
                            <m:e>
                              <m:r>
                                <a:rPr lang="en-US" sz="2400" i="1">
                                  <a:latin typeface="Cambria Math" charset="0"/>
                                </a:rPr>
                                <m:t>𝑎</m:t>
                              </m:r>
                            </m:e>
                            <m:sub>
                              <m:r>
                                <a:rPr lang="en-US" sz="2400" i="1">
                                  <a:latin typeface="Cambria Math" charset="0"/>
                                </a:rPr>
                                <m:t>𝑡</m:t>
                              </m:r>
                            </m:sub>
                          </m:sSub>
                          <m:d>
                            <m:dPr>
                              <m:ctrlPr>
                                <a:rPr lang="en-US" sz="2400" i="1">
                                  <a:latin typeface="Cambria Math" panose="02040503050406030204" pitchFamily="18" charset="0"/>
                                </a:rPr>
                              </m:ctrlPr>
                            </m:dPr>
                            <m:e>
                              <m:r>
                                <a:rPr lang="en-US" sz="2400" i="1">
                                  <a:latin typeface="Cambria Math" charset="0"/>
                                </a:rPr>
                                <m:t>𝑠</m:t>
                              </m:r>
                            </m:e>
                          </m:d>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charset="0"/>
                                    </a:rPr>
                                    <m:t>h</m:t>
                                  </m:r>
                                </m:e>
                              </m:acc>
                            </m:e>
                            <m:sub>
                              <m:r>
                                <a:rPr lang="en-US" sz="2400" i="1">
                                  <a:latin typeface="Cambria Math" charset="0"/>
                                </a:rPr>
                                <m:t>𝑠</m:t>
                              </m:r>
                            </m:sub>
                          </m:sSub>
                        </m:e>
                      </m:nary>
                    </m:oMath>
                  </m:oMathPara>
                </a14:m>
                <a:endParaRPr lang="el-GR" sz="2400" dirty="0"/>
              </a:p>
            </p:txBody>
          </p:sp>
        </mc:Choice>
        <mc:Fallback xmlns="">
          <p:sp>
            <p:nvSpPr>
              <p:cNvPr id="12" name="Ορθογώνιο 11"/>
              <p:cNvSpPr>
                <a:spLocks noRot="1" noChangeAspect="1" noMove="1" noResize="1" noEditPoints="1" noAdjustHandles="1" noChangeArrowheads="1" noChangeShapeType="1" noTextEdit="1"/>
              </p:cNvSpPr>
              <p:nvPr/>
            </p:nvSpPr>
            <p:spPr>
              <a:xfrm>
                <a:off x="4968900" y="5181600"/>
                <a:ext cx="2440155" cy="988540"/>
              </a:xfrm>
              <a:prstGeom prst="rect">
                <a:avLst/>
              </a:prstGeom>
              <a:blipFill>
                <a:blip r:embed="rId3"/>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980187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17185" y="1338971"/>
            <a:ext cx="6349623" cy="2308324"/>
          </a:xfrm>
          <a:prstGeom prst="rect">
            <a:avLst/>
          </a:prstGeom>
          <a:noFill/>
        </p:spPr>
        <p:txBody>
          <a:bodyPr wrap="none" rtlCol="0">
            <a:spAutoFit/>
          </a:bodyPr>
          <a:lstStyle/>
          <a:p>
            <a:r>
              <a:rPr lang="en-US" b="1" dirty="0"/>
              <a:t>Supervised</a:t>
            </a:r>
            <a:r>
              <a:rPr lang="en-US" dirty="0"/>
              <a:t>: Learning with a </a:t>
            </a:r>
            <a:r>
              <a:rPr lang="en-US" b="1" dirty="0">
                <a:solidFill>
                  <a:srgbClr val="E68230"/>
                </a:solidFill>
              </a:rPr>
              <a:t>labeled training</a:t>
            </a:r>
            <a:r>
              <a:rPr lang="en-US" dirty="0"/>
              <a:t> set</a:t>
            </a:r>
          </a:p>
          <a:p>
            <a:r>
              <a:rPr lang="en-US" dirty="0"/>
              <a:t>Example: email </a:t>
            </a:r>
            <a:r>
              <a:rPr lang="en-US" i="1" dirty="0">
                <a:solidFill>
                  <a:schemeClr val="accent2">
                    <a:lumMod val="75000"/>
                  </a:schemeClr>
                </a:solidFill>
              </a:rPr>
              <a:t>classification</a:t>
            </a:r>
            <a:r>
              <a:rPr lang="en-US" dirty="0">
                <a:solidFill>
                  <a:schemeClr val="accent2">
                    <a:lumMod val="75000"/>
                  </a:schemeClr>
                </a:solidFill>
              </a:rPr>
              <a:t> </a:t>
            </a:r>
            <a:r>
              <a:rPr lang="en-US" dirty="0"/>
              <a:t>with already labeled emails</a:t>
            </a:r>
          </a:p>
          <a:p>
            <a:endParaRPr lang="en-US" dirty="0"/>
          </a:p>
          <a:p>
            <a:r>
              <a:rPr lang="en-US" b="1" dirty="0"/>
              <a:t>Unsupervised</a:t>
            </a:r>
            <a:r>
              <a:rPr lang="en-US" dirty="0"/>
              <a:t>: Discover </a:t>
            </a:r>
            <a:r>
              <a:rPr lang="en-US" b="1" dirty="0">
                <a:solidFill>
                  <a:srgbClr val="E68230"/>
                </a:solidFill>
              </a:rPr>
              <a:t>patterns</a:t>
            </a:r>
            <a:r>
              <a:rPr lang="en-US" dirty="0"/>
              <a:t> in </a:t>
            </a:r>
            <a:r>
              <a:rPr lang="en-US" b="1" dirty="0">
                <a:solidFill>
                  <a:srgbClr val="E68230"/>
                </a:solidFill>
              </a:rPr>
              <a:t>unlabeled</a:t>
            </a:r>
            <a:r>
              <a:rPr lang="en-US" dirty="0"/>
              <a:t> data</a:t>
            </a:r>
          </a:p>
          <a:p>
            <a:r>
              <a:rPr lang="en-US" dirty="0"/>
              <a:t>Example: </a:t>
            </a:r>
            <a:r>
              <a:rPr lang="en-US" i="1" dirty="0">
                <a:solidFill>
                  <a:srgbClr val="BA6016"/>
                </a:solidFill>
              </a:rPr>
              <a:t>cluster</a:t>
            </a:r>
            <a:r>
              <a:rPr lang="en-US" dirty="0">
                <a:solidFill>
                  <a:srgbClr val="BA6016"/>
                </a:solidFill>
              </a:rPr>
              <a:t> </a:t>
            </a:r>
            <a:r>
              <a:rPr lang="en-US" dirty="0"/>
              <a:t>similar documents based on text</a:t>
            </a:r>
          </a:p>
          <a:p>
            <a:endParaRPr lang="en-US" dirty="0"/>
          </a:p>
          <a:p>
            <a:r>
              <a:rPr lang="en-US" b="1" dirty="0"/>
              <a:t>Reinforcement learning</a:t>
            </a:r>
            <a:r>
              <a:rPr lang="en-US" dirty="0"/>
              <a:t>: learn to </a:t>
            </a:r>
            <a:r>
              <a:rPr lang="en-US" b="1" dirty="0">
                <a:solidFill>
                  <a:schemeClr val="accent2"/>
                </a:solidFill>
              </a:rPr>
              <a:t>act</a:t>
            </a:r>
            <a:r>
              <a:rPr lang="en-US" dirty="0"/>
              <a:t> based on </a:t>
            </a:r>
            <a:r>
              <a:rPr lang="en-US" b="1" dirty="0">
                <a:solidFill>
                  <a:srgbClr val="E68230"/>
                </a:solidFill>
              </a:rPr>
              <a:t>feedback/reward</a:t>
            </a:r>
          </a:p>
          <a:p>
            <a:r>
              <a:rPr lang="en-US" dirty="0"/>
              <a:t>Example: learn to play Go, reward: </a:t>
            </a:r>
            <a:r>
              <a:rPr lang="en-US" i="1" dirty="0">
                <a:solidFill>
                  <a:srgbClr val="BA6016"/>
                </a:solidFill>
              </a:rPr>
              <a:t>win or lose </a:t>
            </a:r>
          </a:p>
        </p:txBody>
      </p:sp>
      <p:sp>
        <p:nvSpPr>
          <p:cNvPr id="7" name="Title 1"/>
          <p:cNvSpPr txBox="1">
            <a:spLocks/>
          </p:cNvSpPr>
          <p:nvPr/>
        </p:nvSpPr>
        <p:spPr>
          <a:xfrm>
            <a:off x="2075280" y="182564"/>
            <a:ext cx="8041440" cy="8588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00B050"/>
                </a:solidFill>
              </a:rPr>
              <a:t>Types of Learning</a:t>
            </a:r>
          </a:p>
        </p:txBody>
      </p:sp>
      <p:grpSp>
        <p:nvGrpSpPr>
          <p:cNvPr id="21" name="Group 20"/>
          <p:cNvGrpSpPr/>
          <p:nvPr/>
        </p:nvGrpSpPr>
        <p:grpSpPr>
          <a:xfrm>
            <a:off x="3101510" y="4035425"/>
            <a:ext cx="2007166" cy="1549400"/>
            <a:chOff x="393134" y="4140200"/>
            <a:chExt cx="2007166" cy="1549400"/>
          </a:xfrm>
        </p:grpSpPr>
        <p:pic>
          <p:nvPicPr>
            <p:cNvPr id="12" name="Picture 11"/>
            <p:cNvPicPr>
              <a:picLocks noChangeAspect="1"/>
            </p:cNvPicPr>
            <p:nvPr/>
          </p:nvPicPr>
          <p:blipFill>
            <a:blip r:embed="rId3"/>
            <a:stretch>
              <a:fillRect/>
            </a:stretch>
          </p:blipFill>
          <p:spPr>
            <a:xfrm>
              <a:off x="393134" y="4140200"/>
              <a:ext cx="800100" cy="1117600"/>
            </a:xfrm>
            <a:prstGeom prst="rect">
              <a:avLst/>
            </a:prstGeom>
          </p:spPr>
        </p:pic>
        <p:sp>
          <p:nvSpPr>
            <p:cNvPr id="13" name="Rectangle 12"/>
            <p:cNvSpPr/>
            <p:nvPr/>
          </p:nvSpPr>
          <p:spPr>
            <a:xfrm>
              <a:off x="1587500" y="4229100"/>
              <a:ext cx="812800" cy="3429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a:t>class A</a:t>
              </a:r>
            </a:p>
          </p:txBody>
        </p:sp>
        <p:sp>
          <p:nvSpPr>
            <p:cNvPr id="14" name="Rectangle 13"/>
            <p:cNvSpPr/>
            <p:nvPr/>
          </p:nvSpPr>
          <p:spPr>
            <a:xfrm>
              <a:off x="1587500" y="4775200"/>
              <a:ext cx="812800" cy="3429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a:t>class A</a:t>
              </a:r>
            </a:p>
          </p:txBody>
        </p:sp>
        <p:cxnSp>
          <p:nvCxnSpPr>
            <p:cNvPr id="16" name="Straight Arrow Connector 15"/>
            <p:cNvCxnSpPr/>
            <p:nvPr/>
          </p:nvCxnSpPr>
          <p:spPr>
            <a:xfrm>
              <a:off x="1193234" y="4660900"/>
              <a:ext cx="322266" cy="0"/>
            </a:xfrm>
            <a:prstGeom prst="straightConnector1">
              <a:avLst/>
            </a:prstGeom>
            <a:ln w="38100" cmpd="sng">
              <a:solidFill>
                <a:srgbClr val="4F81BD"/>
              </a:solidFill>
              <a:tailEnd type="arrow"/>
            </a:ln>
          </p:spPr>
          <p:style>
            <a:lnRef idx="2">
              <a:schemeClr val="accent5"/>
            </a:lnRef>
            <a:fillRef idx="0">
              <a:schemeClr val="accent5"/>
            </a:fillRef>
            <a:effectRef idx="1">
              <a:schemeClr val="accent5"/>
            </a:effectRef>
            <a:fontRef idx="minor">
              <a:schemeClr val="tx1"/>
            </a:fontRef>
          </p:style>
        </p:cxnSp>
        <p:sp>
          <p:nvSpPr>
            <p:cNvPr id="20" name="TextBox 19"/>
            <p:cNvSpPr txBox="1"/>
            <p:nvPr/>
          </p:nvSpPr>
          <p:spPr>
            <a:xfrm>
              <a:off x="693644" y="5320268"/>
              <a:ext cx="1481239" cy="369332"/>
            </a:xfrm>
            <a:prstGeom prst="rect">
              <a:avLst/>
            </a:prstGeom>
            <a:noFill/>
          </p:spPr>
          <p:txBody>
            <a:bodyPr wrap="none" rtlCol="0">
              <a:spAutoFit/>
            </a:bodyPr>
            <a:lstStyle/>
            <a:p>
              <a:r>
                <a:rPr lang="en-US" dirty="0"/>
                <a:t>Classification</a:t>
              </a:r>
            </a:p>
          </p:txBody>
        </p:sp>
      </p:grpSp>
      <p:sp>
        <p:nvSpPr>
          <p:cNvPr id="25" name="TextBox 24"/>
          <p:cNvSpPr txBox="1"/>
          <p:nvPr/>
        </p:nvSpPr>
        <p:spPr>
          <a:xfrm>
            <a:off x="3146163" y="5810749"/>
            <a:ext cx="2000548" cy="923330"/>
          </a:xfrm>
          <a:prstGeom prst="rect">
            <a:avLst/>
          </a:prstGeom>
          <a:noFill/>
        </p:spPr>
        <p:txBody>
          <a:bodyPr wrap="none" rtlCol="0">
            <a:spAutoFit/>
          </a:bodyPr>
          <a:lstStyle/>
          <a:p>
            <a:r>
              <a:rPr lang="en-US" dirty="0"/>
              <a:t>Anomaly Detection</a:t>
            </a:r>
          </a:p>
          <a:p>
            <a:r>
              <a:rPr lang="en-US" dirty="0"/>
              <a:t>Sequence labeling</a:t>
            </a:r>
          </a:p>
          <a:p>
            <a:r>
              <a:rPr lang="mr-IN" dirty="0"/>
              <a:t>…</a:t>
            </a:r>
            <a:endParaRPr lang="en-US" dirty="0"/>
          </a:p>
        </p:txBody>
      </p:sp>
      <p:grpSp>
        <p:nvGrpSpPr>
          <p:cNvPr id="31" name="Group 30"/>
          <p:cNvGrpSpPr/>
          <p:nvPr/>
        </p:nvGrpSpPr>
        <p:grpSpPr>
          <a:xfrm>
            <a:off x="7138530" y="3965575"/>
            <a:ext cx="2670726" cy="1619250"/>
            <a:chOff x="5635074" y="4070350"/>
            <a:chExt cx="2670726" cy="1619250"/>
          </a:xfrm>
        </p:grpSpPr>
        <p:pic>
          <p:nvPicPr>
            <p:cNvPr id="26" name="Picture 25" descr="220px-Cluster-2.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5174" y="4070350"/>
              <a:ext cx="1870626" cy="1249918"/>
            </a:xfrm>
            <a:prstGeom prst="rect">
              <a:avLst/>
            </a:prstGeom>
          </p:spPr>
        </p:pic>
        <p:pic>
          <p:nvPicPr>
            <p:cNvPr id="28" name="Picture 27"/>
            <p:cNvPicPr>
              <a:picLocks noChangeAspect="1"/>
            </p:cNvPicPr>
            <p:nvPr/>
          </p:nvPicPr>
          <p:blipFill>
            <a:blip r:embed="rId3"/>
            <a:stretch>
              <a:fillRect/>
            </a:stretch>
          </p:blipFill>
          <p:spPr>
            <a:xfrm>
              <a:off x="5635074" y="4140200"/>
              <a:ext cx="800100" cy="1117600"/>
            </a:xfrm>
            <a:prstGeom prst="rect">
              <a:avLst/>
            </a:prstGeom>
          </p:spPr>
        </p:pic>
        <p:cxnSp>
          <p:nvCxnSpPr>
            <p:cNvPr id="29" name="Straight Arrow Connector 28"/>
            <p:cNvCxnSpPr/>
            <p:nvPr/>
          </p:nvCxnSpPr>
          <p:spPr>
            <a:xfrm>
              <a:off x="6435174" y="4660900"/>
              <a:ext cx="322266" cy="0"/>
            </a:xfrm>
            <a:prstGeom prst="straightConnector1">
              <a:avLst/>
            </a:prstGeom>
            <a:ln w="38100" cmpd="sng">
              <a:solidFill>
                <a:srgbClr val="4F81BD"/>
              </a:solidFill>
              <a:tailEnd type="arrow"/>
            </a:ln>
          </p:spPr>
          <p:style>
            <a:lnRef idx="2">
              <a:schemeClr val="accent5"/>
            </a:lnRef>
            <a:fillRef idx="0">
              <a:schemeClr val="accent5"/>
            </a:fillRef>
            <a:effectRef idx="1">
              <a:schemeClr val="accent5"/>
            </a:effectRef>
            <a:fontRef idx="minor">
              <a:schemeClr val="tx1"/>
            </a:fontRef>
          </p:style>
        </p:cxnSp>
        <p:sp>
          <p:nvSpPr>
            <p:cNvPr id="30" name="TextBox 29"/>
            <p:cNvSpPr txBox="1"/>
            <p:nvPr/>
          </p:nvSpPr>
          <p:spPr>
            <a:xfrm>
              <a:off x="6113217" y="5320268"/>
              <a:ext cx="1156920" cy="369332"/>
            </a:xfrm>
            <a:prstGeom prst="rect">
              <a:avLst/>
            </a:prstGeom>
            <a:noFill/>
          </p:spPr>
          <p:txBody>
            <a:bodyPr wrap="none" rtlCol="0">
              <a:spAutoFit/>
            </a:bodyPr>
            <a:lstStyle/>
            <a:p>
              <a:r>
                <a:rPr lang="en-US" dirty="0"/>
                <a:t>Clustering</a:t>
              </a:r>
            </a:p>
          </p:txBody>
        </p:sp>
      </p:grpSp>
    </p:spTree>
    <p:extLst>
      <p:ext uri="{BB962C8B-B14F-4D97-AF65-F5344CB8AC3E}">
        <p14:creationId xmlns:p14="http://schemas.microsoft.com/office/powerpoint/2010/main" val="4163644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91115"/>
            <a:ext cx="9601200" cy="757106"/>
          </a:xfrm>
        </p:spPr>
        <p:txBody>
          <a:bodyPr>
            <a:normAutofit fontScale="90000"/>
          </a:bodyPr>
          <a:lstStyle/>
          <a:p>
            <a:pPr algn="ctr"/>
            <a:r>
              <a:rPr lang="en-US" dirty="0">
                <a:solidFill>
                  <a:srgbClr val="00B050"/>
                </a:solidFill>
              </a:rPr>
              <a:t>Attention - Context</a:t>
            </a:r>
            <a:br>
              <a:rPr lang="en-US" dirty="0"/>
            </a:br>
            <a:endParaRPr lang="en-US" dirty="0"/>
          </a:p>
        </p:txBody>
      </p:sp>
      <p:sp>
        <p:nvSpPr>
          <p:cNvPr id="11" name="TextBox 10"/>
          <p:cNvSpPr txBox="1"/>
          <p:nvPr/>
        </p:nvSpPr>
        <p:spPr>
          <a:xfrm>
            <a:off x="1997305" y="6157080"/>
            <a:ext cx="2801216" cy="369332"/>
          </a:xfrm>
          <a:prstGeom prst="rect">
            <a:avLst/>
          </a:prstGeom>
          <a:noFill/>
        </p:spPr>
        <p:txBody>
          <a:bodyPr wrap="none" rtlCol="0">
            <a:spAutoFit/>
          </a:bodyPr>
          <a:lstStyle/>
          <a:p>
            <a:r>
              <a:rPr lang="en-US" dirty="0"/>
              <a:t>Compute </a:t>
            </a:r>
            <a:r>
              <a:rPr lang="en-US" b="1" dirty="0">
                <a:solidFill>
                  <a:schemeClr val="accent2"/>
                </a:solidFill>
              </a:rPr>
              <a:t>next</a:t>
            </a:r>
            <a:r>
              <a:rPr lang="en-US" dirty="0"/>
              <a:t> hidden state</a:t>
            </a:r>
            <a:endParaRPr lang="el-GR" dirty="0"/>
          </a:p>
        </p:txBody>
      </p:sp>
      <mc:AlternateContent xmlns:mc="http://schemas.openxmlformats.org/markup-compatibility/2006" xmlns:a14="http://schemas.microsoft.com/office/drawing/2010/main">
        <mc:Choice Requires="a14">
          <p:sp>
            <p:nvSpPr>
              <p:cNvPr id="12" name="Ορθογώνιο 11"/>
              <p:cNvSpPr/>
              <p:nvPr/>
            </p:nvSpPr>
            <p:spPr>
              <a:xfrm>
                <a:off x="4669509" y="5572536"/>
                <a:ext cx="271875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charset="0"/>
                            </a:rPr>
                            <m:t>h</m:t>
                          </m:r>
                        </m:e>
                        <m:sub>
                          <m:r>
                            <a:rPr lang="en-US" sz="2400" i="1">
                              <a:latin typeface="Cambria Math" charset="0"/>
                            </a:rPr>
                            <m:t>𝑡</m:t>
                          </m:r>
                        </m:sub>
                      </m:sSub>
                      <m:r>
                        <a:rPr lang="en-US" sz="2400" i="1">
                          <a:latin typeface="Cambria Math" charset="0"/>
                        </a:rPr>
                        <m:t>=</m:t>
                      </m:r>
                      <m:r>
                        <a:rPr lang="en-US" sz="2400" i="1">
                          <a:latin typeface="Cambria Math" charset="0"/>
                        </a:rPr>
                        <m:t>𝑓</m:t>
                      </m:r>
                      <m:r>
                        <a:rPr lang="en-US" sz="2400" i="1">
                          <a:latin typeface="Cambria Math" charset="0"/>
                        </a:rPr>
                        <m:t>(</m:t>
                      </m:r>
                      <m:sSub>
                        <m:sSubPr>
                          <m:ctrlPr>
                            <a:rPr lang="en-US" sz="2400" i="1">
                              <a:latin typeface="Cambria Math" panose="02040503050406030204" pitchFamily="18" charset="0"/>
                            </a:rPr>
                          </m:ctrlPr>
                        </m:sSubPr>
                        <m:e>
                          <m:r>
                            <a:rPr lang="en-US" sz="2400" i="1">
                              <a:latin typeface="Cambria Math" charset="0"/>
                            </a:rPr>
                            <m:t>h</m:t>
                          </m:r>
                        </m:e>
                        <m:sub>
                          <m:r>
                            <a:rPr lang="en-US" sz="2400" i="1">
                              <a:latin typeface="Cambria Math" charset="0"/>
                            </a:rPr>
                            <m:t>𝑡</m:t>
                          </m:r>
                          <m:r>
                            <a:rPr lang="en-US" sz="2400" i="1">
                              <a:latin typeface="Cambria Math" charset="0"/>
                            </a:rPr>
                            <m:t>−1</m:t>
                          </m:r>
                        </m:sub>
                      </m:sSub>
                      <m:r>
                        <a:rPr lang="en-US" sz="2400" i="1">
                          <a:latin typeface="Cambria Math" charset="0"/>
                        </a:rPr>
                        <m:t>,</m:t>
                      </m:r>
                      <m:sSub>
                        <m:sSubPr>
                          <m:ctrlPr>
                            <a:rPr lang="en-US" sz="2400" i="1">
                              <a:latin typeface="Cambria Math" panose="02040503050406030204" pitchFamily="18" charset="0"/>
                            </a:rPr>
                          </m:ctrlPr>
                        </m:sSubPr>
                        <m:e>
                          <m:r>
                            <a:rPr lang="en-US" sz="2400" i="1">
                              <a:latin typeface="Cambria Math" charset="0"/>
                            </a:rPr>
                            <m:t>𝑐</m:t>
                          </m:r>
                        </m:e>
                        <m:sub>
                          <m:r>
                            <a:rPr lang="en-US" sz="2400" i="1">
                              <a:latin typeface="Cambria Math" charset="0"/>
                            </a:rPr>
                            <m:t>𝑡</m:t>
                          </m:r>
                        </m:sub>
                      </m:sSub>
                      <m:r>
                        <a:rPr lang="en-US" sz="2400" i="1">
                          <a:latin typeface="Cambria Math" charset="0"/>
                        </a:rPr>
                        <m:t>,</m:t>
                      </m:r>
                      <m:sSub>
                        <m:sSubPr>
                          <m:ctrlPr>
                            <a:rPr lang="en-US" sz="2400" i="1">
                              <a:latin typeface="Cambria Math" panose="02040503050406030204" pitchFamily="18" charset="0"/>
                            </a:rPr>
                          </m:ctrlPr>
                        </m:sSubPr>
                        <m:e>
                          <m:r>
                            <a:rPr lang="en-US" sz="2400" i="1">
                              <a:latin typeface="Cambria Math" charset="0"/>
                            </a:rPr>
                            <m:t>𝑒</m:t>
                          </m:r>
                        </m:e>
                        <m:sub>
                          <m:r>
                            <a:rPr lang="en-US" sz="2400" i="1">
                              <a:latin typeface="Cambria Math" charset="0"/>
                            </a:rPr>
                            <m:t>𝑡</m:t>
                          </m:r>
                        </m:sub>
                      </m:sSub>
                      <m:r>
                        <a:rPr lang="en-US" sz="2400" i="1">
                          <a:latin typeface="Cambria Math" charset="0"/>
                        </a:rPr>
                        <m:t>)</m:t>
                      </m:r>
                    </m:oMath>
                  </m:oMathPara>
                </a14:m>
                <a:endParaRPr lang="el-GR" sz="2400" dirty="0"/>
              </a:p>
            </p:txBody>
          </p:sp>
        </mc:Choice>
        <mc:Fallback xmlns="">
          <p:sp>
            <p:nvSpPr>
              <p:cNvPr id="12" name="Ορθογώνιο 11"/>
              <p:cNvSpPr>
                <a:spLocks noRot="1" noChangeAspect="1" noMove="1" noResize="1" noEditPoints="1" noAdjustHandles="1" noChangeArrowheads="1" noChangeShapeType="1" noTextEdit="1"/>
              </p:cNvSpPr>
              <p:nvPr/>
            </p:nvSpPr>
            <p:spPr>
              <a:xfrm>
                <a:off x="4669509" y="5572536"/>
                <a:ext cx="2718758" cy="461665"/>
              </a:xfrm>
              <a:prstGeom prst="rect">
                <a:avLst/>
              </a:prstGeom>
              <a:blipFill>
                <a:blip r:embed="rId2"/>
                <a:stretch>
                  <a:fillRect b="-19737"/>
                </a:stretch>
              </a:blipFill>
            </p:spPr>
            <p:txBody>
              <a:bodyPr/>
              <a:lstStyle/>
              <a:p>
                <a:r>
                  <a:rPr lang="ru-RU">
                    <a:noFill/>
                  </a:rPr>
                  <a:t> </a:t>
                </a:r>
              </a:p>
            </p:txBody>
          </p:sp>
        </mc:Fallback>
      </mc:AlternateContent>
      <p:pic>
        <p:nvPicPr>
          <p:cNvPr id="4" name="Εικόνα 3"/>
          <p:cNvPicPr>
            <a:picLocks noChangeAspect="1"/>
          </p:cNvPicPr>
          <p:nvPr/>
        </p:nvPicPr>
        <p:blipFill>
          <a:blip r:embed="rId3"/>
          <a:stretch>
            <a:fillRect/>
          </a:stretch>
        </p:blipFill>
        <p:spPr>
          <a:xfrm>
            <a:off x="3783000" y="1343318"/>
            <a:ext cx="4626000" cy="4034121"/>
          </a:xfrm>
          <a:prstGeom prst="rect">
            <a:avLst/>
          </a:prstGeom>
        </p:spPr>
      </p:pic>
      <mc:AlternateContent xmlns:mc="http://schemas.openxmlformats.org/markup-compatibility/2006" xmlns:a14="http://schemas.microsoft.com/office/drawing/2010/main">
        <mc:Choice Requires="a14">
          <p:sp>
            <p:nvSpPr>
              <p:cNvPr id="6" name="Ορθογώνιο 5"/>
              <p:cNvSpPr/>
              <p:nvPr/>
            </p:nvSpPr>
            <p:spPr>
              <a:xfrm>
                <a:off x="7849080" y="3398081"/>
                <a:ext cx="64658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charset="0"/>
                            </a:rPr>
                            <m:t>𝑒</m:t>
                          </m:r>
                        </m:e>
                        <m:sub>
                          <m:r>
                            <a:rPr lang="en-US" sz="3200" i="1">
                              <a:latin typeface="Cambria Math" charset="0"/>
                            </a:rPr>
                            <m:t>𝑡</m:t>
                          </m:r>
                        </m:sub>
                      </m:sSub>
                    </m:oMath>
                  </m:oMathPara>
                </a14:m>
                <a:endParaRPr lang="el-GR" sz="2800" dirty="0"/>
              </a:p>
            </p:txBody>
          </p:sp>
        </mc:Choice>
        <mc:Fallback xmlns="">
          <p:sp>
            <p:nvSpPr>
              <p:cNvPr id="6" name="Ορθογώνιο 5"/>
              <p:cNvSpPr>
                <a:spLocks noRot="1" noChangeAspect="1" noMove="1" noResize="1" noEditPoints="1" noAdjustHandles="1" noChangeArrowheads="1" noChangeShapeType="1" noTextEdit="1"/>
              </p:cNvSpPr>
              <p:nvPr/>
            </p:nvSpPr>
            <p:spPr>
              <a:xfrm>
                <a:off x="7849080" y="3398081"/>
                <a:ext cx="646587" cy="584775"/>
              </a:xfrm>
              <a:prstGeom prst="rect">
                <a:avLst/>
              </a:prstGeom>
              <a:blipFill>
                <a:blip r:embed="rId4"/>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488576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59872" y="1211264"/>
            <a:ext cx="8250928" cy="1754327"/>
          </a:xfrm>
          <a:prstGeom prst="rect">
            <a:avLst/>
          </a:prstGeom>
        </p:spPr>
        <p:txBody>
          <a:bodyPr wrap="square">
            <a:spAutoFit/>
          </a:bodyPr>
          <a:lstStyle/>
          <a:p>
            <a:r>
              <a:rPr lang="en-US" dirty="0"/>
              <a:t>A machine learning subfield of learning </a:t>
            </a:r>
            <a:r>
              <a:rPr lang="en-US" b="1" dirty="0">
                <a:solidFill>
                  <a:srgbClr val="E68230"/>
                </a:solidFill>
              </a:rPr>
              <a:t>representations</a:t>
            </a:r>
            <a:r>
              <a:rPr lang="en-US" dirty="0">
                <a:solidFill>
                  <a:srgbClr val="E68230"/>
                </a:solidFill>
              </a:rPr>
              <a:t> </a:t>
            </a:r>
            <a:r>
              <a:rPr lang="en-US" dirty="0"/>
              <a:t>of data. Exceptional effective at </a:t>
            </a:r>
            <a:r>
              <a:rPr lang="en-US" b="1" dirty="0">
                <a:solidFill>
                  <a:srgbClr val="E68230"/>
                </a:solidFill>
              </a:rPr>
              <a:t>learning patterns</a:t>
            </a:r>
            <a:r>
              <a:rPr lang="en-US" dirty="0"/>
              <a:t>.</a:t>
            </a:r>
          </a:p>
          <a:p>
            <a:r>
              <a:rPr lang="en-US" dirty="0"/>
              <a:t>Deep learning algorithms attempt to learn (multiple levels of) representation by using a </a:t>
            </a:r>
            <a:r>
              <a:rPr lang="en-US" b="1" dirty="0">
                <a:solidFill>
                  <a:srgbClr val="E68230"/>
                </a:solidFill>
              </a:rPr>
              <a:t>hierarchy of multiple layers</a:t>
            </a:r>
          </a:p>
          <a:p>
            <a:r>
              <a:rPr lang="en-US" dirty="0"/>
              <a:t>If you provide the system </a:t>
            </a:r>
            <a:r>
              <a:rPr lang="en-US" b="1" dirty="0">
                <a:solidFill>
                  <a:srgbClr val="E68230"/>
                </a:solidFill>
              </a:rPr>
              <a:t>tons of information</a:t>
            </a:r>
            <a:r>
              <a:rPr lang="en-US" dirty="0"/>
              <a:t>, it begins to understand it and respond in useful ways.</a:t>
            </a:r>
          </a:p>
        </p:txBody>
      </p:sp>
      <p:sp>
        <p:nvSpPr>
          <p:cNvPr id="12" name="Title 1"/>
          <p:cNvSpPr txBox="1">
            <a:spLocks/>
          </p:cNvSpPr>
          <p:nvPr/>
        </p:nvSpPr>
        <p:spPr>
          <a:xfrm>
            <a:off x="2075280" y="182564"/>
            <a:ext cx="8041440" cy="8588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00B050"/>
                </a:solidFill>
              </a:rPr>
              <a:t>What is Deep Learning </a:t>
            </a:r>
            <a:r>
              <a:rPr lang="en-US" sz="4000" dirty="0">
                <a:solidFill>
                  <a:srgbClr val="00B050"/>
                </a:solidFill>
              </a:rPr>
              <a:t>(DL) </a:t>
            </a:r>
            <a:r>
              <a:rPr lang="en-US" dirty="0">
                <a:solidFill>
                  <a:srgbClr val="00B050"/>
                </a:solidFill>
              </a:rPr>
              <a:t>? </a:t>
            </a:r>
          </a:p>
        </p:txBody>
      </p:sp>
      <p:pic>
        <p:nvPicPr>
          <p:cNvPr id="14" name="Picture 13" descr="machine-learning-vs-deep-learn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8100" y="3029091"/>
            <a:ext cx="6890920" cy="3360939"/>
          </a:xfrm>
          <a:prstGeom prst="rect">
            <a:avLst/>
          </a:prstGeom>
        </p:spPr>
      </p:pic>
    </p:spTree>
    <p:extLst>
      <p:ext uri="{BB962C8B-B14F-4D97-AF65-F5344CB8AC3E}">
        <p14:creationId xmlns:p14="http://schemas.microsoft.com/office/powerpoint/2010/main" val="928293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75280" y="182564"/>
            <a:ext cx="8041440" cy="8588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00B050"/>
                </a:solidFill>
              </a:rPr>
              <a:t>Neural Network Intro</a:t>
            </a:r>
          </a:p>
        </p:txBody>
      </p:sp>
      <p:sp>
        <p:nvSpPr>
          <p:cNvPr id="12" name="Στρογγυλεμένο ορθογώνιο 11"/>
          <p:cNvSpPr/>
          <p:nvPr/>
        </p:nvSpPr>
        <p:spPr>
          <a:xfrm>
            <a:off x="3169920" y="1371600"/>
            <a:ext cx="1131570" cy="424053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p>
        </p:txBody>
      </p:sp>
      <p:sp>
        <p:nvSpPr>
          <p:cNvPr id="13" name="Στρογγυλεμένο ορθογώνιο 12"/>
          <p:cNvSpPr/>
          <p:nvPr/>
        </p:nvSpPr>
        <p:spPr>
          <a:xfrm>
            <a:off x="4804411" y="2503169"/>
            <a:ext cx="868013" cy="1944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a:p>
        </p:txBody>
      </p:sp>
      <p:sp>
        <p:nvSpPr>
          <p:cNvPr id="17" name="Στρογγυλεμένο ορθογώνιο 16"/>
          <p:cNvSpPr/>
          <p:nvPr/>
        </p:nvSpPr>
        <p:spPr>
          <a:xfrm>
            <a:off x="1798321" y="1932272"/>
            <a:ext cx="868013" cy="30854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l-GR"/>
          </a:p>
        </p:txBody>
      </p:sp>
      <p:sp>
        <p:nvSpPr>
          <p:cNvPr id="7" name="TextBox 6"/>
          <p:cNvSpPr txBox="1"/>
          <p:nvPr/>
        </p:nvSpPr>
        <p:spPr>
          <a:xfrm>
            <a:off x="3057711" y="6223500"/>
            <a:ext cx="1355989" cy="400110"/>
          </a:xfrm>
          <a:prstGeom prst="rect">
            <a:avLst/>
          </a:prstGeom>
          <a:noFill/>
        </p:spPr>
        <p:txBody>
          <a:bodyPr wrap="square" rtlCol="0">
            <a:spAutoFit/>
          </a:bodyPr>
          <a:lstStyle/>
          <a:p>
            <a:pPr algn="ctr"/>
            <a:r>
              <a:rPr lang="en-US" sz="2000" dirty="0">
                <a:solidFill>
                  <a:srgbClr val="6B9BC7"/>
                </a:solidFill>
                <a:hlinkClick r:id="rId3"/>
              </a:rPr>
              <a:t>Demo</a:t>
            </a:r>
            <a:endParaRPr lang="en-US" sz="2000" dirty="0">
              <a:solidFill>
                <a:srgbClr val="6B9BC7"/>
              </a:solidFill>
            </a:endParaRPr>
          </a:p>
        </p:txBody>
      </p:sp>
      <p:pic>
        <p:nvPicPr>
          <p:cNvPr id="8" name="Picture 7" descr="300px-Colored_neural_network.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2727" y="1181100"/>
            <a:ext cx="3810000" cy="4584700"/>
          </a:xfrm>
          <a:prstGeom prst="rect">
            <a:avLst/>
          </a:prstGeom>
        </p:spPr>
      </p:pic>
      <p:sp>
        <p:nvSpPr>
          <p:cNvPr id="9" name="TextBox 8"/>
          <p:cNvSpPr txBox="1"/>
          <p:nvPr/>
        </p:nvSpPr>
        <p:spPr>
          <a:xfrm>
            <a:off x="6958799" y="3890207"/>
            <a:ext cx="1856983" cy="369332"/>
          </a:xfrm>
          <a:prstGeom prst="rect">
            <a:avLst/>
          </a:prstGeom>
          <a:noFill/>
        </p:spPr>
        <p:txBody>
          <a:bodyPr wrap="none" rtlCol="0">
            <a:spAutoFit/>
          </a:bodyPr>
          <a:lstStyle/>
          <a:p>
            <a:r>
              <a:rPr lang="en-US" dirty="0"/>
              <a:t>How do we train?</a:t>
            </a:r>
          </a:p>
        </p:txBody>
      </p:sp>
      <mc:AlternateContent xmlns:mc="http://schemas.openxmlformats.org/markup-compatibility/2006" xmlns:a14="http://schemas.microsoft.com/office/drawing/2010/main">
        <mc:Choice Requires="a14">
          <p:sp>
            <p:nvSpPr>
              <p:cNvPr id="2" name="TextBox 1"/>
              <p:cNvSpPr txBox="1"/>
              <p:nvPr/>
            </p:nvSpPr>
            <p:spPr>
              <a:xfrm>
                <a:off x="6747993" y="1932271"/>
                <a:ext cx="3082290"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a:solidFill>
                            <a:schemeClr val="accent4"/>
                          </a:solidFill>
                          <a:latin typeface="Cambria Math" charset="0"/>
                        </a:rPr>
                        <m:t>𝒉</m:t>
                      </m:r>
                      <m:r>
                        <a:rPr lang="en-US" sz="2400" b="1" i="1">
                          <a:solidFill>
                            <a:schemeClr val="accent4"/>
                          </a:solidFill>
                          <a:latin typeface="Cambria Math" charset="0"/>
                        </a:rPr>
                        <m:t>=  </m:t>
                      </m:r>
                      <m:r>
                        <a:rPr lang="el-GR" sz="2400" b="1" i="1">
                          <a:solidFill>
                            <a:schemeClr val="accent4"/>
                          </a:solidFill>
                          <a:latin typeface="Cambria Math" charset="0"/>
                        </a:rPr>
                        <m:t>𝝈</m:t>
                      </m:r>
                      <m:r>
                        <a:rPr lang="el-GR" sz="2400" b="1" i="1">
                          <a:solidFill>
                            <a:schemeClr val="accent4"/>
                          </a:solidFill>
                          <a:latin typeface="Cambria Math" charset="0"/>
                        </a:rPr>
                        <m:t>(</m:t>
                      </m:r>
                      <m:sSub>
                        <m:sSubPr>
                          <m:ctrlPr>
                            <a:rPr lang="en-US" sz="2400" b="1" i="1">
                              <a:solidFill>
                                <a:schemeClr val="accent4"/>
                              </a:solidFill>
                              <a:latin typeface="Cambria Math" panose="02040503050406030204" pitchFamily="18" charset="0"/>
                            </a:rPr>
                          </m:ctrlPr>
                        </m:sSubPr>
                        <m:e>
                          <m:r>
                            <a:rPr lang="en-US" sz="2400" b="1">
                              <a:solidFill>
                                <a:schemeClr val="accent4"/>
                              </a:solidFill>
                              <a:latin typeface="Cambria Math" charset="0"/>
                            </a:rPr>
                            <m:t>𝐖</m:t>
                          </m:r>
                        </m:e>
                        <m:sub>
                          <m:r>
                            <a:rPr lang="en-US" sz="2400" b="1" i="1">
                              <a:solidFill>
                                <a:schemeClr val="accent4"/>
                              </a:solidFill>
                              <a:latin typeface="Cambria Math" charset="0"/>
                            </a:rPr>
                            <m:t>𝟏</m:t>
                          </m:r>
                        </m:sub>
                      </m:sSub>
                      <m:r>
                        <a:rPr lang="en-US" sz="2400" b="1" i="1">
                          <a:solidFill>
                            <a:schemeClr val="accent4"/>
                          </a:solidFill>
                          <a:latin typeface="Cambria Math" charset="0"/>
                        </a:rPr>
                        <m:t>𝒙</m:t>
                      </m:r>
                      <m:r>
                        <a:rPr lang="en-US" sz="2400" b="1" i="1">
                          <a:solidFill>
                            <a:schemeClr val="accent4"/>
                          </a:solidFill>
                          <a:latin typeface="Cambria Math" charset="0"/>
                        </a:rPr>
                        <m:t>+</m:t>
                      </m:r>
                      <m:sSub>
                        <m:sSubPr>
                          <m:ctrlPr>
                            <a:rPr lang="en-US" sz="2400" b="1" i="1">
                              <a:solidFill>
                                <a:schemeClr val="accent4"/>
                              </a:solidFill>
                              <a:latin typeface="Cambria Math" panose="02040503050406030204" pitchFamily="18" charset="0"/>
                            </a:rPr>
                          </m:ctrlPr>
                        </m:sSubPr>
                        <m:e>
                          <m:r>
                            <a:rPr lang="en-US" sz="2400" b="1" i="1">
                              <a:solidFill>
                                <a:schemeClr val="accent4"/>
                              </a:solidFill>
                              <a:latin typeface="Cambria Math" charset="0"/>
                            </a:rPr>
                            <m:t>𝒃</m:t>
                          </m:r>
                        </m:e>
                        <m:sub>
                          <m:r>
                            <a:rPr lang="en-US" sz="2400" b="1" i="1">
                              <a:solidFill>
                                <a:schemeClr val="accent4"/>
                              </a:solidFill>
                              <a:latin typeface="Cambria Math" charset="0"/>
                            </a:rPr>
                            <m:t>𝟏</m:t>
                          </m:r>
                        </m:sub>
                      </m:sSub>
                      <m:r>
                        <a:rPr lang="en-US" sz="2400" b="1" i="1">
                          <a:solidFill>
                            <a:schemeClr val="accent4"/>
                          </a:solidFill>
                          <a:latin typeface="Cambria Math" charset="0"/>
                        </a:rPr>
                        <m:t>)</m:t>
                      </m:r>
                    </m:oMath>
                  </m:oMathPara>
                </a14:m>
                <a:endParaRPr lang="el-GR" sz="2400" b="1" dirty="0">
                  <a:solidFill>
                    <a:schemeClr val="accent4"/>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747993" y="1932271"/>
                <a:ext cx="3082290" cy="369332"/>
              </a:xfrm>
              <a:prstGeom prst="rect">
                <a:avLst/>
              </a:prstGeom>
              <a:blipFill>
                <a:blip r:embed="rId5"/>
                <a:stretch>
                  <a:fillRect b="-3606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7003538" y="2518430"/>
                <a:ext cx="246689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a:solidFill>
                            <a:schemeClr val="accent3"/>
                          </a:solidFill>
                          <a:latin typeface="Cambria Math" charset="0"/>
                        </a:rPr>
                        <m:t>𝒚</m:t>
                      </m:r>
                      <m:r>
                        <a:rPr lang="en-US" sz="2400" b="1" i="1">
                          <a:solidFill>
                            <a:schemeClr val="accent3"/>
                          </a:solidFill>
                          <a:latin typeface="Cambria Math" charset="0"/>
                        </a:rPr>
                        <m:t>=</m:t>
                      </m:r>
                      <m:r>
                        <a:rPr lang="el-GR" sz="2400" b="1" i="1">
                          <a:solidFill>
                            <a:schemeClr val="accent3"/>
                          </a:solidFill>
                          <a:latin typeface="Cambria Math" charset="0"/>
                        </a:rPr>
                        <m:t>𝝈</m:t>
                      </m:r>
                      <m:r>
                        <a:rPr lang="el-GR" sz="2400" b="1" i="1">
                          <a:solidFill>
                            <a:schemeClr val="accent3"/>
                          </a:solidFill>
                          <a:latin typeface="Cambria Math" charset="0"/>
                        </a:rPr>
                        <m:t>(</m:t>
                      </m:r>
                      <m:sSub>
                        <m:sSubPr>
                          <m:ctrlPr>
                            <a:rPr lang="en-US" sz="2400" b="1" i="1">
                              <a:solidFill>
                                <a:schemeClr val="accent3"/>
                              </a:solidFill>
                              <a:latin typeface="Cambria Math" panose="02040503050406030204" pitchFamily="18" charset="0"/>
                            </a:rPr>
                          </m:ctrlPr>
                        </m:sSubPr>
                        <m:e>
                          <m:r>
                            <a:rPr lang="en-US" sz="2400" b="1" i="1">
                              <a:solidFill>
                                <a:schemeClr val="accent3"/>
                              </a:solidFill>
                              <a:latin typeface="Cambria Math" charset="0"/>
                            </a:rPr>
                            <m:t>𝑾</m:t>
                          </m:r>
                        </m:e>
                        <m:sub>
                          <m:r>
                            <a:rPr lang="en-US" sz="2400" b="1" i="1">
                              <a:solidFill>
                                <a:schemeClr val="accent3"/>
                              </a:solidFill>
                              <a:latin typeface="Cambria Math" charset="0"/>
                            </a:rPr>
                            <m:t>𝟐</m:t>
                          </m:r>
                        </m:sub>
                      </m:sSub>
                      <m:r>
                        <a:rPr lang="en-US" sz="2400" b="1" i="1">
                          <a:solidFill>
                            <a:schemeClr val="accent3"/>
                          </a:solidFill>
                          <a:latin typeface="Cambria Math" charset="0"/>
                        </a:rPr>
                        <m:t>𝒉</m:t>
                      </m:r>
                      <m:r>
                        <a:rPr lang="en-US" sz="2400" b="1" i="1">
                          <a:solidFill>
                            <a:schemeClr val="accent3"/>
                          </a:solidFill>
                          <a:latin typeface="Cambria Math" charset="0"/>
                        </a:rPr>
                        <m:t>+</m:t>
                      </m:r>
                      <m:sSub>
                        <m:sSubPr>
                          <m:ctrlPr>
                            <a:rPr lang="en-US" sz="2400" b="1" i="1">
                              <a:solidFill>
                                <a:schemeClr val="accent3"/>
                              </a:solidFill>
                              <a:latin typeface="Cambria Math" panose="02040503050406030204" pitchFamily="18" charset="0"/>
                            </a:rPr>
                          </m:ctrlPr>
                        </m:sSubPr>
                        <m:e>
                          <m:r>
                            <a:rPr lang="en-US" sz="2400" b="1" i="1">
                              <a:solidFill>
                                <a:schemeClr val="accent3"/>
                              </a:solidFill>
                              <a:latin typeface="Cambria Math" charset="0"/>
                            </a:rPr>
                            <m:t>𝒃</m:t>
                          </m:r>
                        </m:e>
                        <m:sub>
                          <m:r>
                            <a:rPr lang="en-US" sz="2400" b="1" i="1">
                              <a:solidFill>
                                <a:schemeClr val="accent3"/>
                              </a:solidFill>
                              <a:latin typeface="Cambria Math" charset="0"/>
                            </a:rPr>
                            <m:t>𝟐</m:t>
                          </m:r>
                        </m:sub>
                      </m:sSub>
                      <m:r>
                        <a:rPr lang="en-US" sz="2400" b="1" i="1">
                          <a:solidFill>
                            <a:schemeClr val="accent3"/>
                          </a:solidFill>
                          <a:latin typeface="Cambria Math" charset="0"/>
                        </a:rPr>
                        <m:t>)</m:t>
                      </m:r>
                    </m:oMath>
                  </m:oMathPara>
                </a14:m>
                <a:endParaRPr lang="el-GR" sz="2400" b="1" dirty="0">
                  <a:solidFill>
                    <a:schemeClr val="accent3"/>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003538" y="2518430"/>
                <a:ext cx="2466894" cy="369332"/>
              </a:xfrm>
              <a:prstGeom prst="rect">
                <a:avLst/>
              </a:prstGeom>
              <a:blipFill>
                <a:blip r:embed="rId6"/>
                <a:stretch>
                  <a:fillRect l="-2469" r="-3457" b="-3770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538375" y="5608290"/>
                <a:ext cx="41870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a:solidFill>
                            <a:schemeClr val="accent4"/>
                          </a:solidFill>
                          <a:latin typeface="Cambria Math" charset="0"/>
                        </a:rPr>
                        <m:t>𝒉</m:t>
                      </m:r>
                    </m:oMath>
                  </m:oMathPara>
                </a14:m>
                <a:endParaRPr lang="el-GR" sz="2000"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3538375" y="5608290"/>
                <a:ext cx="418704" cy="400110"/>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 name="Ορθογώνιο 14"/>
              <p:cNvSpPr/>
              <p:nvPr/>
            </p:nvSpPr>
            <p:spPr>
              <a:xfrm>
                <a:off x="5033071" y="4402348"/>
                <a:ext cx="41069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a:solidFill>
                            <a:schemeClr val="accent3"/>
                          </a:solidFill>
                          <a:latin typeface="Cambria Math" charset="0"/>
                        </a:rPr>
                        <m:t>𝒚</m:t>
                      </m:r>
                    </m:oMath>
                  </m:oMathPara>
                </a14:m>
                <a:endParaRPr lang="el-GR" sz="2000" b="1" dirty="0">
                  <a:solidFill>
                    <a:schemeClr val="accent3"/>
                  </a:solidFill>
                </a:endParaRPr>
              </a:p>
            </p:txBody>
          </p:sp>
        </mc:Choice>
        <mc:Fallback xmlns="">
          <p:sp>
            <p:nvSpPr>
              <p:cNvPr id="15" name="Ορθογώνιο 14"/>
              <p:cNvSpPr>
                <a:spLocks noRot="1" noChangeAspect="1" noMove="1" noResize="1" noEditPoints="1" noAdjustHandles="1" noChangeArrowheads="1" noChangeShapeType="1" noTextEdit="1"/>
              </p:cNvSpPr>
              <p:nvPr/>
            </p:nvSpPr>
            <p:spPr>
              <a:xfrm>
                <a:off x="5033071" y="4402348"/>
                <a:ext cx="410690" cy="400110"/>
              </a:xfrm>
              <a:prstGeom prst="rect">
                <a:avLst/>
              </a:prstGeom>
              <a:blipFill>
                <a:blip r:embed="rId8"/>
                <a:stretch>
                  <a:fillRect b="-909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Ορθογώνιο 15"/>
              <p:cNvSpPr/>
              <p:nvPr/>
            </p:nvSpPr>
            <p:spPr>
              <a:xfrm>
                <a:off x="2030188" y="5006142"/>
                <a:ext cx="40427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a:solidFill>
                            <a:srgbClr val="FF0000"/>
                          </a:solidFill>
                          <a:latin typeface="Cambria Math" charset="0"/>
                        </a:rPr>
                        <m:t>𝒙</m:t>
                      </m:r>
                    </m:oMath>
                  </m:oMathPara>
                </a14:m>
                <a:endParaRPr lang="el-GR" b="1" dirty="0"/>
              </a:p>
            </p:txBody>
          </p:sp>
        </mc:Choice>
        <mc:Fallback xmlns="">
          <p:sp>
            <p:nvSpPr>
              <p:cNvPr id="16" name="Ορθογώνιο 15"/>
              <p:cNvSpPr>
                <a:spLocks noRot="1" noChangeAspect="1" noMove="1" noResize="1" noEditPoints="1" noAdjustHandles="1" noChangeArrowheads="1" noChangeShapeType="1" noTextEdit="1"/>
              </p:cNvSpPr>
              <p:nvPr/>
            </p:nvSpPr>
            <p:spPr>
              <a:xfrm>
                <a:off x="2030188" y="5006142"/>
                <a:ext cx="404277" cy="400110"/>
              </a:xfrm>
              <a:prstGeom prst="rect">
                <a:avLst/>
              </a:prstGeom>
              <a:blipFill>
                <a:blip r:embed="rId9"/>
                <a:stretch>
                  <a:fillRect/>
                </a:stretch>
              </a:blipFill>
            </p:spPr>
            <p:txBody>
              <a:bodyPr/>
              <a:lstStyle/>
              <a:p>
                <a:r>
                  <a:rPr lang="ru-RU">
                    <a:noFill/>
                  </a:rPr>
                  <a:t> </a:t>
                </a:r>
              </a:p>
            </p:txBody>
          </p:sp>
        </mc:Fallback>
      </mc:AlternateContent>
      <p:grpSp>
        <p:nvGrpSpPr>
          <p:cNvPr id="11" name="Ομάδα 10"/>
          <p:cNvGrpSpPr/>
          <p:nvPr/>
        </p:nvGrpSpPr>
        <p:grpSpPr>
          <a:xfrm>
            <a:off x="5769370" y="4873467"/>
            <a:ext cx="4572000" cy="1200329"/>
            <a:chOff x="4245370" y="4873466"/>
            <a:chExt cx="4572000" cy="1200329"/>
          </a:xfrm>
        </p:grpSpPr>
        <p:sp>
          <p:nvSpPr>
            <p:cNvPr id="5" name="Rectangle 4"/>
            <p:cNvSpPr/>
            <p:nvPr/>
          </p:nvSpPr>
          <p:spPr>
            <a:xfrm>
              <a:off x="4245370" y="4873466"/>
              <a:ext cx="4572000" cy="1200329"/>
            </a:xfrm>
            <a:prstGeom prst="rect">
              <a:avLst/>
            </a:prstGeom>
          </p:spPr>
          <p:txBody>
            <a:bodyPr>
              <a:spAutoFit/>
            </a:bodyPr>
            <a:lstStyle/>
            <a:p>
              <a:pPr algn="ctr"/>
              <a:r>
                <a:rPr lang="en-US" dirty="0"/>
                <a:t>4 + 2 = 6 neurons (not counting inputs)</a:t>
              </a:r>
            </a:p>
            <a:p>
              <a:pPr algn="ctr"/>
              <a:r>
                <a:rPr lang="en-US" dirty="0"/>
                <a:t>[3 x 4] + [4 x 2] = 20 weights </a:t>
              </a:r>
            </a:p>
            <a:p>
              <a:pPr algn="ctr"/>
              <a:r>
                <a:rPr lang="en-US" dirty="0"/>
                <a:t>4 + 2 = 6 biases</a:t>
              </a:r>
            </a:p>
            <a:p>
              <a:pPr algn="ctr"/>
              <a:r>
                <a:rPr lang="en-US" dirty="0">
                  <a:solidFill>
                    <a:schemeClr val="accent2"/>
                  </a:solidFill>
                </a:rPr>
                <a:t>26</a:t>
              </a:r>
              <a:r>
                <a:rPr lang="en-US" dirty="0"/>
                <a:t> </a:t>
              </a:r>
              <a:r>
                <a:rPr lang="en-US" dirty="0">
                  <a:solidFill>
                    <a:schemeClr val="accent2"/>
                  </a:solidFill>
                </a:rPr>
                <a:t>learnable </a:t>
              </a:r>
              <a:r>
                <a:rPr lang="en-US" b="1" dirty="0">
                  <a:solidFill>
                    <a:schemeClr val="accent2"/>
                  </a:solidFill>
                </a:rPr>
                <a:t>parameters</a:t>
              </a:r>
            </a:p>
          </p:txBody>
        </p:sp>
        <p:cxnSp>
          <p:nvCxnSpPr>
            <p:cNvPr id="10" name="Ευθεία γραμμή σύνδεσης 9"/>
            <p:cNvCxnSpPr/>
            <p:nvPr/>
          </p:nvCxnSpPr>
          <p:spPr>
            <a:xfrm>
              <a:off x="4434840" y="5765800"/>
              <a:ext cx="41578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 name="Ορθογώνιο 17"/>
          <p:cNvSpPr/>
          <p:nvPr/>
        </p:nvSpPr>
        <p:spPr>
          <a:xfrm>
            <a:off x="8289139" y="1186934"/>
            <a:ext cx="958211" cy="369332"/>
          </a:xfrm>
          <a:prstGeom prst="rect">
            <a:avLst/>
          </a:prstGeom>
        </p:spPr>
        <p:txBody>
          <a:bodyPr wrap="none">
            <a:spAutoFit/>
          </a:bodyPr>
          <a:lstStyle/>
          <a:p>
            <a:r>
              <a:rPr lang="en-US"/>
              <a:t>Weights</a:t>
            </a:r>
            <a:endParaRPr lang="en-US" dirty="0"/>
          </a:p>
        </p:txBody>
      </p:sp>
      <p:sp>
        <p:nvSpPr>
          <p:cNvPr id="19" name="Ορθογώνιο 18"/>
          <p:cNvSpPr/>
          <p:nvPr/>
        </p:nvSpPr>
        <p:spPr>
          <a:xfrm>
            <a:off x="6155647" y="3184002"/>
            <a:ext cx="2089546" cy="369332"/>
          </a:xfrm>
          <a:prstGeom prst="rect">
            <a:avLst/>
          </a:prstGeom>
        </p:spPr>
        <p:txBody>
          <a:bodyPr wrap="none">
            <a:spAutoFit/>
          </a:bodyPr>
          <a:lstStyle/>
          <a:p>
            <a:r>
              <a:rPr lang="en-US" dirty="0"/>
              <a:t>Activation functions</a:t>
            </a:r>
          </a:p>
        </p:txBody>
      </p:sp>
      <p:cxnSp>
        <p:nvCxnSpPr>
          <p:cNvPr id="21" name="Ευθύγραμμο βέλος σύνδεσης 20"/>
          <p:cNvCxnSpPr>
            <a:stCxn id="18" idx="2"/>
            <a:endCxn id="2" idx="0"/>
          </p:cNvCxnSpPr>
          <p:nvPr/>
        </p:nvCxnSpPr>
        <p:spPr>
          <a:xfrm flipH="1">
            <a:off x="8289138" y="1556267"/>
            <a:ext cx="479106" cy="3760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Ευθύγραμμο βέλος σύνδεσης 22"/>
          <p:cNvCxnSpPr>
            <a:stCxn id="18" idx="2"/>
            <a:endCxn id="4" idx="0"/>
          </p:cNvCxnSpPr>
          <p:nvPr/>
        </p:nvCxnSpPr>
        <p:spPr>
          <a:xfrm flipH="1">
            <a:off x="8236986" y="1556266"/>
            <a:ext cx="531259" cy="9621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Ευθύγραμμο βέλος σύνδεσης 24"/>
          <p:cNvCxnSpPr>
            <a:stCxn id="19" idx="0"/>
          </p:cNvCxnSpPr>
          <p:nvPr/>
        </p:nvCxnSpPr>
        <p:spPr>
          <a:xfrm flipV="1">
            <a:off x="7200420" y="2855452"/>
            <a:ext cx="484350" cy="3285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Ευθύγραμμο βέλος σύνδεσης 26"/>
          <p:cNvCxnSpPr>
            <a:stCxn id="19" idx="0"/>
          </p:cNvCxnSpPr>
          <p:nvPr/>
        </p:nvCxnSpPr>
        <p:spPr>
          <a:xfrm flipV="1">
            <a:off x="7200420" y="2301604"/>
            <a:ext cx="632940" cy="8823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84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75280" y="182564"/>
            <a:ext cx="8041440" cy="8588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00B050"/>
                </a:solidFill>
              </a:rPr>
              <a:t>Training</a:t>
            </a:r>
          </a:p>
        </p:txBody>
      </p:sp>
      <p:sp>
        <p:nvSpPr>
          <p:cNvPr id="3" name="Ορθογώνιο 2"/>
          <p:cNvSpPr/>
          <p:nvPr/>
        </p:nvSpPr>
        <p:spPr>
          <a:xfrm>
            <a:off x="1879600" y="1145948"/>
            <a:ext cx="1708704" cy="141264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t>Sample labeled data</a:t>
            </a:r>
          </a:p>
          <a:p>
            <a:pPr algn="ctr"/>
            <a:r>
              <a:rPr lang="en-US" dirty="0"/>
              <a:t>(</a:t>
            </a:r>
            <a:r>
              <a:rPr lang="en-US" sz="2000" b="1" dirty="0">
                <a:solidFill>
                  <a:schemeClr val="bg1"/>
                </a:solidFill>
              </a:rPr>
              <a:t>batch</a:t>
            </a:r>
            <a:r>
              <a:rPr lang="en-US" dirty="0"/>
              <a:t>)</a:t>
            </a:r>
            <a:endParaRPr lang="el-GR" dirty="0"/>
          </a:p>
        </p:txBody>
      </p:sp>
      <p:sp>
        <p:nvSpPr>
          <p:cNvPr id="7" name="Ορθογώνιο 6"/>
          <p:cNvSpPr/>
          <p:nvPr/>
        </p:nvSpPr>
        <p:spPr>
          <a:xfrm>
            <a:off x="4047847" y="1145948"/>
            <a:ext cx="1708704" cy="141264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solidFill>
                  <a:schemeClr val="bg1"/>
                </a:solidFill>
              </a:rPr>
              <a:t>Forward</a:t>
            </a:r>
            <a:r>
              <a:rPr lang="en-US" sz="2000" dirty="0">
                <a:solidFill>
                  <a:schemeClr val="bg1"/>
                </a:solidFill>
              </a:rPr>
              <a:t> </a:t>
            </a:r>
            <a:r>
              <a:rPr lang="en-US" dirty="0"/>
              <a:t>it through the network, get predictions</a:t>
            </a:r>
            <a:endParaRPr lang="el-GR" dirty="0"/>
          </a:p>
        </p:txBody>
      </p:sp>
      <p:sp>
        <p:nvSpPr>
          <p:cNvPr id="8" name="Ορθογώνιο 7"/>
          <p:cNvSpPr/>
          <p:nvPr/>
        </p:nvSpPr>
        <p:spPr>
          <a:xfrm>
            <a:off x="6216094" y="1145948"/>
            <a:ext cx="1708704" cy="141264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solidFill>
                  <a:schemeClr val="bg1"/>
                </a:solidFill>
              </a:rPr>
              <a:t>Back-propagate</a:t>
            </a:r>
            <a:r>
              <a:rPr lang="en-US" dirty="0"/>
              <a:t> the errors</a:t>
            </a:r>
            <a:endParaRPr lang="el-GR" dirty="0"/>
          </a:p>
        </p:txBody>
      </p:sp>
      <p:sp>
        <p:nvSpPr>
          <p:cNvPr id="9" name="Ορθογώνιο 8"/>
          <p:cNvSpPr/>
          <p:nvPr/>
        </p:nvSpPr>
        <p:spPr>
          <a:xfrm>
            <a:off x="8384341" y="1145948"/>
            <a:ext cx="1708704" cy="141264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t>Update</a:t>
            </a:r>
            <a:r>
              <a:rPr lang="en-US" sz="2000" dirty="0"/>
              <a:t> </a:t>
            </a:r>
            <a:r>
              <a:rPr lang="en-US" dirty="0"/>
              <a:t>the network weights</a:t>
            </a:r>
            <a:endParaRPr lang="el-GR" dirty="0"/>
          </a:p>
        </p:txBody>
      </p:sp>
      <p:cxnSp>
        <p:nvCxnSpPr>
          <p:cNvPr id="11" name="Ευθύγραμμο βέλος σύνδεσης 10"/>
          <p:cNvCxnSpPr>
            <a:stCxn id="3" idx="3"/>
            <a:endCxn id="7" idx="1"/>
          </p:cNvCxnSpPr>
          <p:nvPr/>
        </p:nvCxnSpPr>
        <p:spPr>
          <a:xfrm>
            <a:off x="3588305" y="1852272"/>
            <a:ext cx="4595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a:off x="5756552" y="1852272"/>
            <a:ext cx="4595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a:off x="7924799" y="1863044"/>
            <a:ext cx="4595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3808" y="2839260"/>
            <a:ext cx="2804526" cy="2171246"/>
          </a:xfrm>
          <a:prstGeom prst="rect">
            <a:avLst/>
          </a:prstGeom>
        </p:spPr>
      </p:pic>
      <p:cxnSp>
        <p:nvCxnSpPr>
          <p:cNvPr id="15" name="Γωνιώδης σύνδεση 14"/>
          <p:cNvCxnSpPr>
            <a:stCxn id="9" idx="2"/>
            <a:endCxn id="3" idx="2"/>
          </p:cNvCxnSpPr>
          <p:nvPr/>
        </p:nvCxnSpPr>
        <p:spPr>
          <a:xfrm rot="5400000">
            <a:off x="5986323" y="-693774"/>
            <a:ext cx="12700" cy="6504741"/>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Εικόνα 19"/>
          <p:cNvPicPr>
            <a:picLocks noChangeAspect="1"/>
          </p:cNvPicPr>
          <p:nvPr/>
        </p:nvPicPr>
        <p:blipFill>
          <a:blip r:embed="rId4"/>
          <a:stretch>
            <a:fillRect/>
          </a:stretch>
        </p:blipFill>
        <p:spPr>
          <a:xfrm>
            <a:off x="1879600" y="4352294"/>
            <a:ext cx="2559600" cy="2032048"/>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1879600" y="3373490"/>
                <a:ext cx="5880100" cy="923330"/>
              </a:xfrm>
              <a:prstGeom prst="rect">
                <a:avLst/>
              </a:prstGeom>
              <a:noFill/>
            </p:spPr>
            <p:txBody>
              <a:bodyPr wrap="square" rtlCol="0">
                <a:spAutoFit/>
              </a:bodyPr>
              <a:lstStyle/>
              <a:p>
                <a:r>
                  <a:rPr lang="en-US" dirty="0"/>
                  <a:t>Optimize (min. or max.) </a:t>
                </a:r>
                <a:r>
                  <a:rPr lang="en-US" b="1" dirty="0">
                    <a:solidFill>
                      <a:schemeClr val="accent2"/>
                    </a:solidFill>
                  </a:rPr>
                  <a:t>objective/cost function </a:t>
                </a:r>
                <a14:m>
                  <m:oMath xmlns:m="http://schemas.openxmlformats.org/officeDocument/2006/math">
                    <m:r>
                      <a:rPr lang="en-US" b="1" i="1">
                        <a:solidFill>
                          <a:schemeClr val="accent2"/>
                        </a:solidFill>
                        <a:latin typeface="Cambria Math" charset="0"/>
                      </a:rPr>
                      <m:t>𝑱</m:t>
                    </m:r>
                    <m:r>
                      <a:rPr lang="en-US" b="1" i="1">
                        <a:solidFill>
                          <a:schemeClr val="accent2"/>
                        </a:solidFill>
                        <a:latin typeface="Cambria Math" charset="0"/>
                      </a:rPr>
                      <m:t>(</m:t>
                    </m:r>
                    <m:r>
                      <a:rPr lang="el-GR" b="1" i="1">
                        <a:solidFill>
                          <a:schemeClr val="accent2"/>
                        </a:solidFill>
                        <a:latin typeface="Cambria Math" charset="0"/>
                      </a:rPr>
                      <m:t>𝜽</m:t>
                    </m:r>
                    <m:r>
                      <a:rPr lang="el-GR" b="1" i="1">
                        <a:solidFill>
                          <a:schemeClr val="accent2"/>
                        </a:solidFill>
                        <a:latin typeface="Cambria Math" charset="0"/>
                      </a:rPr>
                      <m:t>)</m:t>
                    </m:r>
                  </m:oMath>
                </a14:m>
                <a:endParaRPr lang="en-US" b="1" dirty="0">
                  <a:solidFill>
                    <a:schemeClr val="accent2"/>
                  </a:solidFill>
                </a:endParaRPr>
              </a:p>
              <a:p>
                <a:r>
                  <a:rPr lang="en-US" dirty="0"/>
                  <a:t>Generate </a:t>
                </a:r>
                <a:r>
                  <a:rPr lang="en-US" b="1" dirty="0">
                    <a:solidFill>
                      <a:schemeClr val="accent2"/>
                    </a:solidFill>
                  </a:rPr>
                  <a:t>error signal </a:t>
                </a:r>
                <a:r>
                  <a:rPr lang="en-US" dirty="0"/>
                  <a:t>that measures difference between predictions and target values</a:t>
                </a:r>
              </a:p>
            </p:txBody>
          </p:sp>
        </mc:Choice>
        <mc:Fallback xmlns="">
          <p:sp>
            <p:nvSpPr>
              <p:cNvPr id="21" name="TextBox 20"/>
              <p:cNvSpPr txBox="1">
                <a:spLocks noRot="1" noChangeAspect="1" noMove="1" noResize="1" noEditPoints="1" noAdjustHandles="1" noChangeArrowheads="1" noChangeShapeType="1" noTextEdit="1"/>
              </p:cNvSpPr>
              <p:nvPr/>
            </p:nvSpPr>
            <p:spPr>
              <a:xfrm>
                <a:off x="1879600" y="3373490"/>
                <a:ext cx="5880100" cy="923330"/>
              </a:xfrm>
              <a:prstGeom prst="rect">
                <a:avLst/>
              </a:prstGeom>
              <a:blipFill>
                <a:blip r:embed="rId5"/>
                <a:stretch>
                  <a:fillRect l="-829" t="-3289" b="-9211"/>
                </a:stretch>
              </a:blipFill>
            </p:spPr>
            <p:txBody>
              <a:bodyPr/>
              <a:lstStyle/>
              <a:p>
                <a:r>
                  <a:rPr lang="ru-RU">
                    <a:noFill/>
                  </a:rPr>
                  <a:t> </a:t>
                </a:r>
              </a:p>
            </p:txBody>
          </p:sp>
        </mc:Fallback>
      </mc:AlternateContent>
      <p:sp>
        <p:nvSpPr>
          <p:cNvPr id="23" name="TextBox 22"/>
          <p:cNvSpPr txBox="1"/>
          <p:nvPr/>
        </p:nvSpPr>
        <p:spPr>
          <a:xfrm>
            <a:off x="4711240" y="5018055"/>
            <a:ext cx="5701481" cy="1477328"/>
          </a:xfrm>
          <a:prstGeom prst="rect">
            <a:avLst/>
          </a:prstGeom>
          <a:noFill/>
        </p:spPr>
        <p:txBody>
          <a:bodyPr wrap="square" rtlCol="0">
            <a:spAutoFit/>
          </a:bodyPr>
          <a:lstStyle/>
          <a:p>
            <a:r>
              <a:rPr lang="en-US" dirty="0"/>
              <a:t>Use error signal to change the </a:t>
            </a:r>
            <a:r>
              <a:rPr lang="en-US" b="1" dirty="0">
                <a:solidFill>
                  <a:schemeClr val="accent2"/>
                </a:solidFill>
              </a:rPr>
              <a:t>weights</a:t>
            </a:r>
            <a:r>
              <a:rPr lang="en-US" dirty="0"/>
              <a:t> and get more accurate predictions </a:t>
            </a:r>
          </a:p>
          <a:p>
            <a:r>
              <a:rPr lang="en-US" dirty="0"/>
              <a:t>Subtracting a fraction of the </a:t>
            </a:r>
            <a:r>
              <a:rPr lang="en-US" b="1" dirty="0">
                <a:solidFill>
                  <a:schemeClr val="accent2"/>
                </a:solidFill>
              </a:rPr>
              <a:t>gradient</a:t>
            </a:r>
            <a:r>
              <a:rPr lang="en-US" dirty="0"/>
              <a:t> moves you towards the </a:t>
            </a:r>
            <a:r>
              <a:rPr lang="en-US" b="1" dirty="0">
                <a:solidFill>
                  <a:schemeClr val="accent2"/>
                </a:solidFill>
              </a:rPr>
              <a:t>(local) minimum of the cost function</a:t>
            </a:r>
            <a:endParaRPr lang="el-GR" b="1" dirty="0">
              <a:solidFill>
                <a:schemeClr val="accent2"/>
              </a:solidFill>
            </a:endParaRPr>
          </a:p>
          <a:p>
            <a:endParaRPr lang="el-GR" dirty="0"/>
          </a:p>
        </p:txBody>
      </p:sp>
    </p:spTree>
    <p:extLst>
      <p:ext uri="{BB962C8B-B14F-4D97-AF65-F5344CB8AC3E}">
        <p14:creationId xmlns:p14="http://schemas.microsoft.com/office/powerpoint/2010/main" val="3751986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37487" y="3945196"/>
            <a:ext cx="1413400" cy="369332"/>
          </a:xfrm>
          <a:prstGeom prst="rect">
            <a:avLst/>
          </a:prstGeom>
          <a:noFill/>
        </p:spPr>
        <p:txBody>
          <a:bodyPr wrap="none" rtlCol="0">
            <a:spAutoFit/>
          </a:bodyPr>
          <a:lstStyle/>
          <a:p>
            <a:r>
              <a:rPr lang="en-US" dirty="0"/>
              <a:t>learning rate</a:t>
            </a:r>
          </a:p>
        </p:txBody>
      </p:sp>
      <p:sp>
        <p:nvSpPr>
          <p:cNvPr id="11" name="Title 1"/>
          <p:cNvSpPr txBox="1">
            <a:spLocks/>
          </p:cNvSpPr>
          <p:nvPr/>
        </p:nvSpPr>
        <p:spPr>
          <a:xfrm>
            <a:off x="2075280" y="182564"/>
            <a:ext cx="8041440" cy="8588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00B050"/>
                </a:solidFill>
              </a:rPr>
              <a:t>Gradient Descent</a:t>
            </a:r>
          </a:p>
        </p:txBody>
      </p:sp>
      <mc:AlternateContent xmlns:mc="http://schemas.openxmlformats.org/markup-compatibility/2006" xmlns:a14="http://schemas.microsoft.com/office/drawing/2010/main">
        <mc:Choice Requires="a14">
          <p:sp>
            <p:nvSpPr>
              <p:cNvPr id="15" name="TextBox 14"/>
              <p:cNvSpPr txBox="1"/>
              <p:nvPr/>
            </p:nvSpPr>
            <p:spPr>
              <a:xfrm>
                <a:off x="1937674" y="1389618"/>
                <a:ext cx="2907912" cy="369332"/>
              </a:xfrm>
              <a:prstGeom prst="rect">
                <a:avLst/>
              </a:prstGeom>
              <a:noFill/>
            </p:spPr>
            <p:txBody>
              <a:bodyPr wrap="none" rtlCol="0">
                <a:spAutoFit/>
              </a:bodyPr>
              <a:lstStyle/>
              <a:p>
                <a:r>
                  <a:rPr lang="en-US" b="1" dirty="0">
                    <a:solidFill>
                      <a:schemeClr val="accent2"/>
                    </a:solidFill>
                  </a:rPr>
                  <a:t>objective/cost function </a:t>
                </a:r>
                <a14:m>
                  <m:oMath xmlns:m="http://schemas.openxmlformats.org/officeDocument/2006/math">
                    <m:r>
                      <a:rPr lang="en-US" b="1" i="1">
                        <a:solidFill>
                          <a:schemeClr val="accent2"/>
                        </a:solidFill>
                        <a:latin typeface="Cambria Math" charset="0"/>
                      </a:rPr>
                      <m:t>𝑱</m:t>
                    </m:r>
                    <m:r>
                      <a:rPr lang="en-US" b="1" i="1">
                        <a:solidFill>
                          <a:schemeClr val="accent2"/>
                        </a:solidFill>
                        <a:latin typeface="Cambria Math" charset="0"/>
                      </a:rPr>
                      <m:t>(</m:t>
                    </m:r>
                    <m:r>
                      <a:rPr lang="el-GR" b="1" i="1">
                        <a:solidFill>
                          <a:schemeClr val="accent2"/>
                        </a:solidFill>
                        <a:latin typeface="Cambria Math" charset="0"/>
                      </a:rPr>
                      <m:t>𝜽</m:t>
                    </m:r>
                    <m:r>
                      <a:rPr lang="el-GR" b="1" i="1">
                        <a:solidFill>
                          <a:schemeClr val="accent2"/>
                        </a:solidFill>
                        <a:latin typeface="Cambria Math" charset="0"/>
                      </a:rPr>
                      <m:t>)</m:t>
                    </m:r>
                  </m:oMath>
                </a14:m>
                <a:endParaRPr lang="en-US" b="1" dirty="0">
                  <a:solidFill>
                    <a:schemeClr val="accent2"/>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937674" y="1389618"/>
                <a:ext cx="2907912" cy="369332"/>
              </a:xfrm>
              <a:prstGeom prst="rect">
                <a:avLst/>
              </a:prstGeom>
              <a:blipFill>
                <a:blip r:embed="rId3"/>
                <a:stretch>
                  <a:fillRect l="-1887" t="-9836" b="-2459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2025914" y="2076044"/>
                <a:ext cx="2998128" cy="7305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l-GR" i="1">
                              <a:latin typeface="Cambria Math" charset="0"/>
                            </a:rPr>
                            <m:t>𝜃</m:t>
                          </m:r>
                        </m:e>
                        <m:sub>
                          <m:r>
                            <a:rPr lang="en-US" i="1">
                              <a:latin typeface="Cambria Math" charset="0"/>
                            </a:rPr>
                            <m:t>𝑗</m:t>
                          </m:r>
                        </m:sub>
                        <m:sup>
                          <m:r>
                            <a:rPr lang="en-US" i="1">
                              <a:latin typeface="Cambria Math" charset="0"/>
                            </a:rPr>
                            <m:t>𝑛𝑒𝑤</m:t>
                          </m:r>
                        </m:sup>
                      </m:sSubSup>
                      <m:r>
                        <a:rPr lang="en-US" i="1">
                          <a:latin typeface="Cambria Math" charset="0"/>
                        </a:rPr>
                        <m:t>=</m:t>
                      </m:r>
                      <m:sSubSup>
                        <m:sSubSupPr>
                          <m:ctrlPr>
                            <a:rPr lang="en-US" i="1">
                              <a:latin typeface="Cambria Math" panose="02040503050406030204" pitchFamily="18" charset="0"/>
                            </a:rPr>
                          </m:ctrlPr>
                        </m:sSubSupPr>
                        <m:e>
                          <m:r>
                            <a:rPr lang="el-GR" i="1">
                              <a:latin typeface="Cambria Math" charset="0"/>
                            </a:rPr>
                            <m:t>𝜃</m:t>
                          </m:r>
                        </m:e>
                        <m:sub>
                          <m:r>
                            <a:rPr lang="en-US" i="1">
                              <a:latin typeface="Cambria Math" charset="0"/>
                            </a:rPr>
                            <m:t>𝑗</m:t>
                          </m:r>
                        </m:sub>
                        <m:sup>
                          <m:r>
                            <a:rPr lang="en-US" i="1">
                              <a:latin typeface="Cambria Math" charset="0"/>
                            </a:rPr>
                            <m:t>𝑜𝑙𝑑</m:t>
                          </m:r>
                        </m:sup>
                      </m:sSubSup>
                      <m:r>
                        <a:rPr lang="en-US" i="1">
                          <a:latin typeface="Cambria Math" charset="0"/>
                        </a:rPr>
                        <m:t> −</m:t>
                      </m:r>
                      <m:r>
                        <a:rPr lang="en-US" i="1">
                          <a:latin typeface="Cambria Math" charset="0"/>
                        </a:rPr>
                        <m:t>𝛼</m:t>
                      </m:r>
                      <m:f>
                        <m:fPr>
                          <m:ctrlPr>
                            <a:rPr lang="mr-IN" i="1">
                              <a:latin typeface="Cambria Math" panose="02040503050406030204" pitchFamily="18" charset="0"/>
                            </a:rPr>
                          </m:ctrlPr>
                        </m:fPr>
                        <m:num>
                          <m:r>
                            <a:rPr lang="mr-IN" i="1">
                              <a:latin typeface="Cambria Math" charset="0"/>
                            </a:rPr>
                            <m:t>ⅆ</m:t>
                          </m:r>
                        </m:num>
                        <m:den>
                          <m:r>
                            <a:rPr lang="mr-IN" i="1">
                              <a:latin typeface="Cambria Math" charset="0"/>
                            </a:rPr>
                            <m:t>ⅆ</m:t>
                          </m:r>
                          <m:sSubSup>
                            <m:sSubSupPr>
                              <m:ctrlPr>
                                <a:rPr lang="en-US" i="1">
                                  <a:latin typeface="Cambria Math" panose="02040503050406030204" pitchFamily="18" charset="0"/>
                                </a:rPr>
                              </m:ctrlPr>
                            </m:sSubSupPr>
                            <m:e>
                              <m:r>
                                <a:rPr lang="el-GR" i="1">
                                  <a:latin typeface="Cambria Math" charset="0"/>
                                </a:rPr>
                                <m:t>𝜃</m:t>
                              </m:r>
                            </m:e>
                            <m:sub>
                              <m:r>
                                <a:rPr lang="en-US" i="1">
                                  <a:latin typeface="Cambria Math" charset="0"/>
                                </a:rPr>
                                <m:t>𝑗</m:t>
                              </m:r>
                            </m:sub>
                            <m:sup>
                              <m:r>
                                <a:rPr lang="en-US" i="1">
                                  <a:latin typeface="Cambria Math" charset="0"/>
                                </a:rPr>
                                <m:t>𝑜𝑙𝑑</m:t>
                              </m:r>
                            </m:sup>
                          </m:sSubSup>
                        </m:den>
                      </m:f>
                      <m:r>
                        <a:rPr lang="en-US" i="1">
                          <a:latin typeface="Cambria Math" charset="0"/>
                        </a:rPr>
                        <m:t>𝐽</m:t>
                      </m:r>
                      <m:r>
                        <a:rPr lang="en-US" i="1">
                          <a:latin typeface="Cambria Math" charset="0"/>
                        </a:rPr>
                        <m:t>(</m:t>
                      </m:r>
                      <m:r>
                        <a:rPr lang="el-GR" i="1">
                          <a:latin typeface="Cambria Math" charset="0"/>
                        </a:rPr>
                        <m:t>𝜃</m:t>
                      </m:r>
                      <m:r>
                        <a:rPr lang="el-GR" i="1">
                          <a:latin typeface="Cambria Math" charset="0"/>
                        </a:rPr>
                        <m:t>)</m:t>
                      </m:r>
                    </m:oMath>
                  </m:oMathPara>
                </a14:m>
                <a:endParaRPr lang="el-GR" dirty="0"/>
              </a:p>
            </p:txBody>
          </p:sp>
        </mc:Choice>
        <mc:Fallback xmlns="">
          <p:sp>
            <p:nvSpPr>
              <p:cNvPr id="2" name="TextBox 1"/>
              <p:cNvSpPr txBox="1">
                <a:spLocks noRot="1" noChangeAspect="1" noMove="1" noResize="1" noEditPoints="1" noAdjustHandles="1" noChangeArrowheads="1" noChangeShapeType="1" noTextEdit="1"/>
              </p:cNvSpPr>
              <p:nvPr/>
            </p:nvSpPr>
            <p:spPr>
              <a:xfrm>
                <a:off x="2025914" y="2076044"/>
                <a:ext cx="2998128" cy="730521"/>
              </a:xfrm>
              <a:prstGeom prst="rect">
                <a:avLst/>
              </a:prstGeom>
              <a:blipFill>
                <a:blip r:embed="rId4"/>
                <a:stretch>
                  <a:fillRect/>
                </a:stretch>
              </a:blipFill>
            </p:spPr>
            <p:txBody>
              <a:bodyPr/>
              <a:lstStyle/>
              <a:p>
                <a:r>
                  <a:rPr lang="ru-RU">
                    <a:noFill/>
                  </a:rPr>
                  <a:t> </a:t>
                </a:r>
              </a:p>
            </p:txBody>
          </p:sp>
        </mc:Fallback>
      </mc:AlternateContent>
      <p:sp>
        <p:nvSpPr>
          <p:cNvPr id="3" name="TextBox 2"/>
          <p:cNvSpPr txBox="1"/>
          <p:nvPr/>
        </p:nvSpPr>
        <p:spPr>
          <a:xfrm>
            <a:off x="5063455" y="2230000"/>
            <a:ext cx="2691442" cy="369332"/>
          </a:xfrm>
          <a:prstGeom prst="rect">
            <a:avLst/>
          </a:prstGeom>
          <a:noFill/>
        </p:spPr>
        <p:txBody>
          <a:bodyPr wrap="none" rtlCol="0">
            <a:spAutoFit/>
          </a:bodyPr>
          <a:lstStyle/>
          <a:p>
            <a:r>
              <a:rPr lang="en-US" dirty="0"/>
              <a:t>Update each element of </a:t>
            </a:r>
            <a:r>
              <a:rPr lang="el-GR" dirty="0"/>
              <a:t>θ</a:t>
            </a:r>
          </a:p>
        </p:txBody>
      </p:sp>
      <mc:AlternateContent xmlns:mc="http://schemas.openxmlformats.org/markup-compatibility/2006" xmlns:a14="http://schemas.microsoft.com/office/drawing/2010/main">
        <mc:Choice Requires="a14">
          <p:sp>
            <p:nvSpPr>
              <p:cNvPr id="4" name="Ορθογώνιο 3"/>
              <p:cNvSpPr/>
              <p:nvPr/>
            </p:nvSpPr>
            <p:spPr>
              <a:xfrm>
                <a:off x="2025914" y="3126952"/>
                <a:ext cx="2600584" cy="4047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l-GR" i="1">
                              <a:latin typeface="Cambria Math" charset="0"/>
                            </a:rPr>
                            <m:t>𝜃</m:t>
                          </m:r>
                        </m:e>
                        <m:sub/>
                        <m:sup>
                          <m:r>
                            <a:rPr lang="en-US" i="1">
                              <a:latin typeface="Cambria Math" charset="0"/>
                            </a:rPr>
                            <m:t>𝑛𝑒𝑤</m:t>
                          </m:r>
                        </m:sup>
                      </m:sSubSup>
                      <m:r>
                        <a:rPr lang="en-US" i="1">
                          <a:latin typeface="Cambria Math" charset="0"/>
                        </a:rPr>
                        <m:t>=</m:t>
                      </m:r>
                      <m:sSubSup>
                        <m:sSubSupPr>
                          <m:ctrlPr>
                            <a:rPr lang="en-US" i="1">
                              <a:latin typeface="Cambria Math" panose="02040503050406030204" pitchFamily="18" charset="0"/>
                            </a:rPr>
                          </m:ctrlPr>
                        </m:sSubSupPr>
                        <m:e>
                          <m:r>
                            <a:rPr lang="el-GR" i="1">
                              <a:latin typeface="Cambria Math" charset="0"/>
                            </a:rPr>
                            <m:t>𝜃</m:t>
                          </m:r>
                        </m:e>
                        <m:sub/>
                        <m:sup>
                          <m:r>
                            <a:rPr lang="en-US" i="1">
                              <a:latin typeface="Cambria Math" charset="0"/>
                            </a:rPr>
                            <m:t>𝑜𝑙𝑑</m:t>
                          </m:r>
                        </m:sup>
                      </m:sSubSup>
                      <m:r>
                        <a:rPr lang="en-US" i="1">
                          <a:latin typeface="Cambria Math" charset="0"/>
                        </a:rPr>
                        <m:t> −</m:t>
                      </m:r>
                      <m:r>
                        <a:rPr lang="en-US" i="1">
                          <a:latin typeface="Cambria Math" charset="0"/>
                        </a:rPr>
                        <m:t>𝛼</m:t>
                      </m:r>
                      <m:sSub>
                        <m:sSubPr>
                          <m:ctrlPr>
                            <a:rPr lang="en-US" i="1">
                              <a:latin typeface="Cambria Math" panose="02040503050406030204" pitchFamily="18" charset="0"/>
                            </a:rPr>
                          </m:ctrlPr>
                        </m:sSubPr>
                        <m:e>
                          <m:r>
                            <a:rPr lang="en-US" i="1">
                              <a:latin typeface="Cambria Math" charset="0"/>
                              <a:ea typeface="Cambria Math" charset="0"/>
                              <a:cs typeface="Cambria Math" charset="0"/>
                            </a:rPr>
                            <m:t>𝛻</m:t>
                          </m:r>
                        </m:e>
                        <m:sub>
                          <m:r>
                            <a:rPr lang="el-GR" i="1">
                              <a:latin typeface="Cambria Math" charset="0"/>
                            </a:rPr>
                            <m:t>𝜃</m:t>
                          </m:r>
                        </m:sub>
                      </m:sSub>
                      <m:r>
                        <a:rPr lang="en-US" i="1">
                          <a:latin typeface="Cambria Math" charset="0"/>
                        </a:rPr>
                        <m:t>𝐽</m:t>
                      </m:r>
                      <m:r>
                        <a:rPr lang="en-US" i="1">
                          <a:latin typeface="Cambria Math" charset="0"/>
                        </a:rPr>
                        <m:t>(</m:t>
                      </m:r>
                      <m:r>
                        <a:rPr lang="el-GR" i="1">
                          <a:latin typeface="Cambria Math" charset="0"/>
                        </a:rPr>
                        <m:t>𝜃</m:t>
                      </m:r>
                      <m:r>
                        <a:rPr lang="el-GR" i="1">
                          <a:latin typeface="Cambria Math" charset="0"/>
                        </a:rPr>
                        <m:t>)</m:t>
                      </m:r>
                    </m:oMath>
                  </m:oMathPara>
                </a14:m>
                <a:endParaRPr lang="el-GR" dirty="0"/>
              </a:p>
            </p:txBody>
          </p:sp>
        </mc:Choice>
        <mc:Fallback xmlns="">
          <p:sp>
            <p:nvSpPr>
              <p:cNvPr id="4" name="Ορθογώνιο 3"/>
              <p:cNvSpPr>
                <a:spLocks noRot="1" noChangeAspect="1" noMove="1" noResize="1" noEditPoints="1" noAdjustHandles="1" noChangeArrowheads="1" noChangeShapeType="1" noTextEdit="1"/>
              </p:cNvSpPr>
              <p:nvPr/>
            </p:nvSpPr>
            <p:spPr>
              <a:xfrm>
                <a:off x="2025914" y="3126952"/>
                <a:ext cx="2600584" cy="404791"/>
              </a:xfrm>
              <a:prstGeom prst="rect">
                <a:avLst/>
              </a:prstGeom>
              <a:blipFill>
                <a:blip r:embed="rId5"/>
                <a:stretch>
                  <a:fillRect b="-10606"/>
                </a:stretch>
              </a:blipFill>
            </p:spPr>
            <p:txBody>
              <a:bodyPr/>
              <a:lstStyle/>
              <a:p>
                <a:r>
                  <a:rPr lang="ru-RU">
                    <a:noFill/>
                  </a:rPr>
                  <a:t> </a:t>
                </a:r>
              </a:p>
            </p:txBody>
          </p:sp>
        </mc:Fallback>
      </mc:AlternateContent>
      <p:sp>
        <p:nvSpPr>
          <p:cNvPr id="8" name="TextBox 7"/>
          <p:cNvSpPr txBox="1"/>
          <p:nvPr/>
        </p:nvSpPr>
        <p:spPr>
          <a:xfrm>
            <a:off x="5063456" y="3100824"/>
            <a:ext cx="3432671" cy="369332"/>
          </a:xfrm>
          <a:prstGeom prst="rect">
            <a:avLst/>
          </a:prstGeom>
          <a:noFill/>
        </p:spPr>
        <p:txBody>
          <a:bodyPr wrap="none" rtlCol="0">
            <a:spAutoFit/>
          </a:bodyPr>
          <a:lstStyle/>
          <a:p>
            <a:r>
              <a:rPr lang="en-US" dirty="0"/>
              <a:t>Matrix notation for </a:t>
            </a:r>
            <a:r>
              <a:rPr lang="en-US"/>
              <a:t>all parameters</a:t>
            </a:r>
            <a:endParaRPr lang="el-GR" dirty="0"/>
          </a:p>
        </p:txBody>
      </p:sp>
      <p:cxnSp>
        <p:nvCxnSpPr>
          <p:cNvPr id="12" name="Ευθύγραμμο βέλος σύνδεσης 11"/>
          <p:cNvCxnSpPr>
            <a:stCxn id="9" idx="0"/>
          </p:cNvCxnSpPr>
          <p:nvPr/>
        </p:nvCxnSpPr>
        <p:spPr>
          <a:xfrm flipV="1">
            <a:off x="3244188" y="3470156"/>
            <a:ext cx="449807" cy="475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Εικόνα 16"/>
          <p:cNvPicPr>
            <a:picLocks noChangeAspect="1"/>
          </p:cNvPicPr>
          <p:nvPr/>
        </p:nvPicPr>
        <p:blipFill>
          <a:blip r:embed="rId6"/>
          <a:stretch>
            <a:fillRect/>
          </a:stretch>
        </p:blipFill>
        <p:spPr>
          <a:xfrm>
            <a:off x="4954497" y="3621688"/>
            <a:ext cx="4560703" cy="2535496"/>
          </a:xfrm>
          <a:prstGeom prst="rect">
            <a:avLst/>
          </a:prstGeom>
        </p:spPr>
      </p:pic>
      <p:sp>
        <p:nvSpPr>
          <p:cNvPr id="18" name="TextBox 17"/>
          <p:cNvSpPr txBox="1"/>
          <p:nvPr/>
        </p:nvSpPr>
        <p:spPr>
          <a:xfrm>
            <a:off x="2025914" y="6201306"/>
            <a:ext cx="4697440" cy="369332"/>
          </a:xfrm>
          <a:prstGeom prst="rect">
            <a:avLst/>
          </a:prstGeom>
          <a:noFill/>
        </p:spPr>
        <p:txBody>
          <a:bodyPr wrap="none" rtlCol="0">
            <a:spAutoFit/>
          </a:bodyPr>
          <a:lstStyle/>
          <a:p>
            <a:r>
              <a:rPr lang="en-US" dirty="0"/>
              <a:t>Recursively apply </a:t>
            </a:r>
            <a:r>
              <a:rPr lang="en-US" b="1" dirty="0">
                <a:solidFill>
                  <a:schemeClr val="accent2"/>
                </a:solidFill>
              </a:rPr>
              <a:t>chain rule </a:t>
            </a:r>
            <a:r>
              <a:rPr lang="en-US" dirty="0"/>
              <a:t>though each node</a:t>
            </a:r>
            <a:endParaRPr lang="el-GR" dirty="0"/>
          </a:p>
        </p:txBody>
      </p:sp>
      <p:sp>
        <p:nvSpPr>
          <p:cNvPr id="19" name="Ορθογώνιο 18"/>
          <p:cNvSpPr/>
          <p:nvPr/>
        </p:nvSpPr>
        <p:spPr>
          <a:xfrm>
            <a:off x="6663413" y="1327784"/>
            <a:ext cx="3663637" cy="369332"/>
          </a:xfrm>
          <a:prstGeom prst="rect">
            <a:avLst/>
          </a:prstGeom>
        </p:spPr>
        <p:txBody>
          <a:bodyPr wrap="square">
            <a:spAutoFit/>
          </a:bodyPr>
          <a:lstStyle/>
          <a:p>
            <a:r>
              <a:rPr lang="en-US" dirty="0">
                <a:hlinkClick r:id="rId7"/>
              </a:rPr>
              <a:t>Review of backpropagation</a:t>
            </a:r>
            <a:endParaRPr lang="en-US" dirty="0"/>
          </a:p>
        </p:txBody>
      </p:sp>
    </p:spTree>
    <p:extLst>
      <p:ext uri="{BB962C8B-B14F-4D97-AF65-F5344CB8AC3E}">
        <p14:creationId xmlns:p14="http://schemas.microsoft.com/office/powerpoint/2010/main" val="251902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75280" y="182564"/>
            <a:ext cx="8041440" cy="8588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00B050"/>
                </a:solidFill>
              </a:rPr>
              <a:t>One forward pass</a:t>
            </a:r>
          </a:p>
        </p:txBody>
      </p:sp>
      <p:graphicFrame>
        <p:nvGraphicFramePr>
          <p:cNvPr id="3" name="Πίνακας 2"/>
          <p:cNvGraphicFramePr>
            <a:graphicFrameLocks noGrp="1"/>
          </p:cNvGraphicFramePr>
          <p:nvPr>
            <p:extLst>
              <p:ext uri="{D42A27DB-BD31-4B8C-83A1-F6EECF244321}">
                <p14:modId xmlns:p14="http://schemas.microsoft.com/office/powerpoint/2010/main" val="1690386055"/>
              </p:ext>
            </p:extLst>
          </p:nvPr>
        </p:nvGraphicFramePr>
        <p:xfrm>
          <a:off x="5043343" y="2948939"/>
          <a:ext cx="592277" cy="1483362"/>
        </p:xfrm>
        <a:graphic>
          <a:graphicData uri="http://schemas.openxmlformats.org/drawingml/2006/table">
            <a:tbl>
              <a:tblPr firstRow="1" bandRow="1">
                <a:tableStyleId>{5940675A-B579-460E-94D1-54222C63F5DA}</a:tableStyleId>
              </a:tblPr>
              <a:tblGrid>
                <a:gridCol w="592277">
                  <a:extLst>
                    <a:ext uri="{9D8B030D-6E8A-4147-A177-3AD203B41FA5}">
                      <a16:colId xmlns:a16="http://schemas.microsoft.com/office/drawing/2014/main" val="20000"/>
                    </a:ext>
                  </a:extLst>
                </a:gridCol>
              </a:tblGrid>
              <a:tr h="494454">
                <a:tc>
                  <a:txBody>
                    <a:bodyPr/>
                    <a:lstStyle/>
                    <a:p>
                      <a:pPr algn="ctr"/>
                      <a:r>
                        <a:rPr lang="en-US" dirty="0"/>
                        <a:t>0.1</a:t>
                      </a:r>
                      <a:endParaRPr lang="el-GR" dirty="0"/>
                    </a:p>
                  </a:txBody>
                  <a:tcPr/>
                </a:tc>
                <a:extLst>
                  <a:ext uri="{0D108BD9-81ED-4DB2-BD59-A6C34878D82A}">
                    <a16:rowId xmlns:a16="http://schemas.microsoft.com/office/drawing/2014/main" val="10000"/>
                  </a:ext>
                </a:extLst>
              </a:tr>
              <a:tr h="494454">
                <a:tc>
                  <a:txBody>
                    <a:bodyPr/>
                    <a:lstStyle/>
                    <a:p>
                      <a:pPr algn="ctr"/>
                      <a:r>
                        <a:rPr lang="en-US" dirty="0"/>
                        <a:t>0.2</a:t>
                      </a:r>
                      <a:endParaRPr lang="el-GR" dirty="0"/>
                    </a:p>
                  </a:txBody>
                  <a:tcPr/>
                </a:tc>
                <a:extLst>
                  <a:ext uri="{0D108BD9-81ED-4DB2-BD59-A6C34878D82A}">
                    <a16:rowId xmlns:a16="http://schemas.microsoft.com/office/drawing/2014/main" val="10001"/>
                  </a:ext>
                </a:extLst>
              </a:tr>
              <a:tr h="494454">
                <a:tc>
                  <a:txBody>
                    <a:bodyPr/>
                    <a:lstStyle/>
                    <a:p>
                      <a:pPr algn="ctr"/>
                      <a:r>
                        <a:rPr lang="en-US" dirty="0"/>
                        <a:t>0.3</a:t>
                      </a:r>
                      <a:endParaRPr lang="el-GR" dirty="0"/>
                    </a:p>
                  </a:txBody>
                  <a:tcPr/>
                </a:tc>
                <a:extLst>
                  <a:ext uri="{0D108BD9-81ED-4DB2-BD59-A6C34878D82A}">
                    <a16:rowId xmlns:a16="http://schemas.microsoft.com/office/drawing/2014/main" val="10002"/>
                  </a:ext>
                </a:extLst>
              </a:tr>
            </a:tbl>
          </a:graphicData>
        </a:graphic>
      </p:graphicFrame>
      <p:graphicFrame>
        <p:nvGraphicFramePr>
          <p:cNvPr id="6" name="Πίνακας 5"/>
          <p:cNvGraphicFramePr>
            <a:graphicFrameLocks noGrp="1"/>
          </p:cNvGraphicFramePr>
          <p:nvPr/>
        </p:nvGraphicFramePr>
        <p:xfrm>
          <a:off x="1764237" y="2948940"/>
          <a:ext cx="3036570" cy="1483360"/>
        </p:xfrm>
        <a:graphic>
          <a:graphicData uri="http://schemas.openxmlformats.org/drawingml/2006/table">
            <a:tbl>
              <a:tblPr bandRow="1">
                <a:tableStyleId>{5C22544A-7EE6-4342-B048-85BDC9FD1C3A}</a:tableStyleId>
              </a:tblPr>
              <a:tblGrid>
                <a:gridCol w="1012190">
                  <a:extLst>
                    <a:ext uri="{9D8B030D-6E8A-4147-A177-3AD203B41FA5}">
                      <a16:colId xmlns:a16="http://schemas.microsoft.com/office/drawing/2014/main" val="20000"/>
                    </a:ext>
                  </a:extLst>
                </a:gridCol>
                <a:gridCol w="1012190">
                  <a:extLst>
                    <a:ext uri="{9D8B030D-6E8A-4147-A177-3AD203B41FA5}">
                      <a16:colId xmlns:a16="http://schemas.microsoft.com/office/drawing/2014/main" val="20001"/>
                    </a:ext>
                  </a:extLst>
                </a:gridCol>
                <a:gridCol w="1012190">
                  <a:extLst>
                    <a:ext uri="{9D8B030D-6E8A-4147-A177-3AD203B41FA5}">
                      <a16:colId xmlns:a16="http://schemas.microsoft.com/office/drawing/2014/main" val="20002"/>
                    </a:ext>
                  </a:extLst>
                </a:gridCol>
              </a:tblGrid>
              <a:tr h="370840">
                <a:tc>
                  <a:txBody>
                    <a:bodyPr/>
                    <a:lstStyle/>
                    <a:p>
                      <a:pPr algn="ctr"/>
                      <a:r>
                        <a:rPr lang="en-US" dirty="0"/>
                        <a:t>0.2</a:t>
                      </a:r>
                      <a:endParaRPr lang="el-GR" dirty="0"/>
                    </a:p>
                  </a:txBody>
                  <a:tcPr>
                    <a:solidFill>
                      <a:schemeClr val="accent2">
                        <a:lumMod val="20000"/>
                        <a:lumOff val="80000"/>
                      </a:schemeClr>
                    </a:solidFill>
                  </a:tcPr>
                </a:tc>
                <a:tc>
                  <a:txBody>
                    <a:bodyPr/>
                    <a:lstStyle/>
                    <a:p>
                      <a:pPr algn="ctr"/>
                      <a:r>
                        <a:rPr lang="en-US" dirty="0"/>
                        <a:t>-0.5</a:t>
                      </a:r>
                      <a:endParaRPr lang="el-GR" dirty="0"/>
                    </a:p>
                  </a:txBody>
                  <a:tcPr>
                    <a:solidFill>
                      <a:schemeClr val="accent2">
                        <a:lumMod val="20000"/>
                        <a:lumOff val="80000"/>
                      </a:schemeClr>
                    </a:solidFill>
                  </a:tcPr>
                </a:tc>
                <a:tc>
                  <a:txBody>
                    <a:bodyPr/>
                    <a:lstStyle/>
                    <a:p>
                      <a:pPr algn="ctr"/>
                      <a:r>
                        <a:rPr lang="en-US" dirty="0"/>
                        <a:t>0.1</a:t>
                      </a:r>
                      <a:endParaRPr lang="el-GR" dirty="0"/>
                    </a:p>
                  </a:txBody>
                  <a:tcPr>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pPr algn="ctr"/>
                      <a:r>
                        <a:rPr lang="en-US" dirty="0"/>
                        <a:t>2.0</a:t>
                      </a:r>
                      <a:endParaRPr lang="el-GR" dirty="0"/>
                    </a:p>
                  </a:txBody>
                  <a:tcPr>
                    <a:solidFill>
                      <a:schemeClr val="accent5">
                        <a:lumMod val="20000"/>
                        <a:lumOff val="80000"/>
                      </a:schemeClr>
                    </a:solidFill>
                  </a:tcPr>
                </a:tc>
                <a:tc>
                  <a:txBody>
                    <a:bodyPr/>
                    <a:lstStyle/>
                    <a:p>
                      <a:pPr algn="ctr"/>
                      <a:r>
                        <a:rPr lang="en-US" dirty="0"/>
                        <a:t>1.5</a:t>
                      </a:r>
                      <a:endParaRPr lang="el-GR" dirty="0"/>
                    </a:p>
                  </a:txBody>
                  <a:tcPr>
                    <a:solidFill>
                      <a:schemeClr val="accent5">
                        <a:lumMod val="20000"/>
                        <a:lumOff val="80000"/>
                      </a:schemeClr>
                    </a:solidFill>
                  </a:tcPr>
                </a:tc>
                <a:tc>
                  <a:txBody>
                    <a:bodyPr/>
                    <a:lstStyle/>
                    <a:p>
                      <a:pPr algn="ctr"/>
                      <a:r>
                        <a:rPr lang="en-US" dirty="0"/>
                        <a:t>1.3</a:t>
                      </a:r>
                      <a:endParaRPr lang="el-GR" dirty="0"/>
                    </a:p>
                  </a:txBody>
                  <a:tcPr>
                    <a:solidFill>
                      <a:schemeClr val="accent5">
                        <a:lumMod val="20000"/>
                        <a:lumOff val="80000"/>
                      </a:schemeClr>
                    </a:solidFill>
                  </a:tcPr>
                </a:tc>
                <a:extLst>
                  <a:ext uri="{0D108BD9-81ED-4DB2-BD59-A6C34878D82A}">
                    <a16:rowId xmlns:a16="http://schemas.microsoft.com/office/drawing/2014/main" val="10001"/>
                  </a:ext>
                </a:extLst>
              </a:tr>
              <a:tr h="370840">
                <a:tc>
                  <a:txBody>
                    <a:bodyPr/>
                    <a:lstStyle/>
                    <a:p>
                      <a:pPr algn="ctr"/>
                      <a:r>
                        <a:rPr lang="en-US" dirty="0"/>
                        <a:t>0.5</a:t>
                      </a:r>
                      <a:endParaRPr lang="el-GR" dirty="0"/>
                    </a:p>
                  </a:txBody>
                  <a:tcPr>
                    <a:solidFill>
                      <a:schemeClr val="accent3">
                        <a:lumMod val="20000"/>
                        <a:lumOff val="80000"/>
                      </a:schemeClr>
                    </a:solidFill>
                  </a:tcPr>
                </a:tc>
                <a:tc>
                  <a:txBody>
                    <a:bodyPr/>
                    <a:lstStyle/>
                    <a:p>
                      <a:pPr algn="ctr"/>
                      <a:r>
                        <a:rPr lang="en-US" dirty="0"/>
                        <a:t>0.0</a:t>
                      </a:r>
                      <a:endParaRPr lang="el-GR" dirty="0"/>
                    </a:p>
                  </a:txBody>
                  <a:tcPr>
                    <a:solidFill>
                      <a:schemeClr val="accent3">
                        <a:lumMod val="20000"/>
                        <a:lumOff val="80000"/>
                      </a:schemeClr>
                    </a:solidFill>
                  </a:tcPr>
                </a:tc>
                <a:tc>
                  <a:txBody>
                    <a:bodyPr/>
                    <a:lstStyle/>
                    <a:p>
                      <a:pPr algn="ctr"/>
                      <a:r>
                        <a:rPr lang="en-US" dirty="0"/>
                        <a:t>0.25</a:t>
                      </a:r>
                      <a:endParaRPr lang="el-GR" dirty="0"/>
                    </a:p>
                  </a:txBody>
                  <a:tcPr>
                    <a:solidFill>
                      <a:schemeClr val="accent3">
                        <a:lumMod val="20000"/>
                        <a:lumOff val="80000"/>
                      </a:schemeClr>
                    </a:solidFill>
                  </a:tcPr>
                </a:tc>
                <a:extLst>
                  <a:ext uri="{0D108BD9-81ED-4DB2-BD59-A6C34878D82A}">
                    <a16:rowId xmlns:a16="http://schemas.microsoft.com/office/drawing/2014/main" val="10002"/>
                  </a:ext>
                </a:extLst>
              </a:tr>
              <a:tr h="370840">
                <a:tc>
                  <a:txBody>
                    <a:bodyPr/>
                    <a:lstStyle/>
                    <a:p>
                      <a:pPr algn="ctr"/>
                      <a:r>
                        <a:rPr lang="en-US" dirty="0"/>
                        <a:t>-0.3</a:t>
                      </a:r>
                      <a:endParaRPr lang="el-GR" dirty="0"/>
                    </a:p>
                  </a:txBody>
                  <a:tcPr>
                    <a:solidFill>
                      <a:schemeClr val="accent4">
                        <a:lumMod val="20000"/>
                        <a:lumOff val="80000"/>
                      </a:schemeClr>
                    </a:solidFill>
                  </a:tcPr>
                </a:tc>
                <a:tc>
                  <a:txBody>
                    <a:bodyPr/>
                    <a:lstStyle/>
                    <a:p>
                      <a:pPr algn="ctr"/>
                      <a:r>
                        <a:rPr lang="en-US" dirty="0"/>
                        <a:t>2.0</a:t>
                      </a:r>
                      <a:endParaRPr lang="el-GR" dirty="0"/>
                    </a:p>
                  </a:txBody>
                  <a:tcPr>
                    <a:solidFill>
                      <a:schemeClr val="accent4">
                        <a:lumMod val="20000"/>
                        <a:lumOff val="80000"/>
                      </a:schemeClr>
                    </a:solidFill>
                  </a:tcPr>
                </a:tc>
                <a:tc>
                  <a:txBody>
                    <a:bodyPr/>
                    <a:lstStyle/>
                    <a:p>
                      <a:pPr algn="ctr"/>
                      <a:r>
                        <a:rPr lang="en-US" dirty="0"/>
                        <a:t>0.0</a:t>
                      </a:r>
                      <a:endParaRPr lang="el-GR" dirty="0"/>
                    </a:p>
                  </a:txBody>
                  <a:tcPr>
                    <a:solidFill>
                      <a:schemeClr val="accent4">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7" name="Πίνακας 6"/>
          <p:cNvGraphicFramePr>
            <a:graphicFrameLocks noGrp="1"/>
          </p:cNvGraphicFramePr>
          <p:nvPr/>
        </p:nvGraphicFramePr>
        <p:xfrm>
          <a:off x="7921340" y="2948938"/>
          <a:ext cx="759600" cy="1483360"/>
        </p:xfrm>
        <a:graphic>
          <a:graphicData uri="http://schemas.openxmlformats.org/drawingml/2006/table">
            <a:tbl>
              <a:tblPr bandRow="1">
                <a:tableStyleId>{5C22544A-7EE6-4342-B048-85BDC9FD1C3A}</a:tableStyleId>
              </a:tblPr>
              <a:tblGrid>
                <a:gridCol w="759600">
                  <a:extLst>
                    <a:ext uri="{9D8B030D-6E8A-4147-A177-3AD203B41FA5}">
                      <a16:colId xmlns:a16="http://schemas.microsoft.com/office/drawing/2014/main" val="20000"/>
                    </a:ext>
                  </a:extLst>
                </a:gridCol>
              </a:tblGrid>
              <a:tr h="370840">
                <a:tc>
                  <a:txBody>
                    <a:bodyPr/>
                    <a:lstStyle/>
                    <a:p>
                      <a:pPr algn="ctr"/>
                      <a:r>
                        <a:rPr lang="en-US" dirty="0"/>
                        <a:t>0.95</a:t>
                      </a:r>
                      <a:endParaRPr lang="el-GR" dirty="0"/>
                    </a:p>
                  </a:txBody>
                  <a:tcPr>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pPr algn="ctr"/>
                      <a:r>
                        <a:rPr lang="en-US" dirty="0"/>
                        <a:t>3.89</a:t>
                      </a:r>
                      <a:endParaRPr lang="el-GR" dirty="0"/>
                    </a:p>
                  </a:txBody>
                  <a:tcPr>
                    <a:solidFill>
                      <a:schemeClr val="accent5">
                        <a:lumMod val="20000"/>
                        <a:lumOff val="80000"/>
                      </a:schemeClr>
                    </a:solidFill>
                  </a:tcPr>
                </a:tc>
                <a:extLst>
                  <a:ext uri="{0D108BD9-81ED-4DB2-BD59-A6C34878D82A}">
                    <a16:rowId xmlns:a16="http://schemas.microsoft.com/office/drawing/2014/main" val="10001"/>
                  </a:ext>
                </a:extLst>
              </a:tr>
              <a:tr h="370840">
                <a:tc>
                  <a:txBody>
                    <a:bodyPr/>
                    <a:lstStyle/>
                    <a:p>
                      <a:pPr algn="ctr"/>
                      <a:r>
                        <a:rPr lang="en-US" dirty="0"/>
                        <a:t>0.15</a:t>
                      </a:r>
                      <a:endParaRPr lang="el-GR" dirty="0"/>
                    </a:p>
                  </a:txBody>
                  <a:tcPr>
                    <a:solidFill>
                      <a:schemeClr val="accent3">
                        <a:lumMod val="20000"/>
                        <a:lumOff val="80000"/>
                      </a:schemeClr>
                    </a:solidFill>
                  </a:tcPr>
                </a:tc>
                <a:extLst>
                  <a:ext uri="{0D108BD9-81ED-4DB2-BD59-A6C34878D82A}">
                    <a16:rowId xmlns:a16="http://schemas.microsoft.com/office/drawing/2014/main" val="10002"/>
                  </a:ext>
                </a:extLst>
              </a:tr>
              <a:tr h="370840">
                <a:tc>
                  <a:txBody>
                    <a:bodyPr/>
                    <a:lstStyle/>
                    <a:p>
                      <a:pPr algn="ctr"/>
                      <a:r>
                        <a:rPr lang="en-US" dirty="0"/>
                        <a:t>0.37</a:t>
                      </a:r>
                      <a:endParaRPr lang="el-GR" dirty="0"/>
                    </a:p>
                  </a:txBody>
                  <a:tcPr>
                    <a:solidFill>
                      <a:schemeClr val="accent4">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9" name="Πίνακας 8"/>
          <p:cNvGraphicFramePr>
            <a:graphicFrameLocks noGrp="1"/>
          </p:cNvGraphicFramePr>
          <p:nvPr>
            <p:extLst>
              <p:ext uri="{D42A27DB-BD31-4B8C-83A1-F6EECF244321}">
                <p14:modId xmlns:p14="http://schemas.microsoft.com/office/powerpoint/2010/main" val="689558083"/>
              </p:ext>
            </p:extLst>
          </p:nvPr>
        </p:nvGraphicFramePr>
        <p:xfrm>
          <a:off x="6326926" y="2948940"/>
          <a:ext cx="887780" cy="1483360"/>
        </p:xfrm>
        <a:graphic>
          <a:graphicData uri="http://schemas.openxmlformats.org/drawingml/2006/table">
            <a:tbl>
              <a:tblPr bandRow="1">
                <a:tableStyleId>{5C22544A-7EE6-4342-B048-85BDC9FD1C3A}</a:tableStyleId>
              </a:tblPr>
              <a:tblGrid>
                <a:gridCol w="887780">
                  <a:extLst>
                    <a:ext uri="{9D8B030D-6E8A-4147-A177-3AD203B41FA5}">
                      <a16:colId xmlns:a16="http://schemas.microsoft.com/office/drawing/2014/main" val="20000"/>
                    </a:ext>
                  </a:extLst>
                </a:gridCol>
              </a:tblGrid>
              <a:tr h="370840">
                <a:tc>
                  <a:txBody>
                    <a:bodyPr/>
                    <a:lstStyle/>
                    <a:p>
                      <a:pPr algn="ctr"/>
                      <a:r>
                        <a:rPr lang="en-US" dirty="0"/>
                        <a:t>1.0</a:t>
                      </a:r>
                      <a:endParaRPr lang="el-GR" dirty="0"/>
                    </a:p>
                  </a:txBody>
                  <a:tcPr>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pPr algn="ctr"/>
                      <a:r>
                        <a:rPr lang="en-US" dirty="0"/>
                        <a:t>3.0</a:t>
                      </a:r>
                      <a:endParaRPr lang="el-GR" dirty="0"/>
                    </a:p>
                  </a:txBody>
                  <a:tcPr>
                    <a:solidFill>
                      <a:schemeClr val="accent5">
                        <a:lumMod val="20000"/>
                        <a:lumOff val="80000"/>
                      </a:schemeClr>
                    </a:solidFill>
                  </a:tcPr>
                </a:tc>
                <a:extLst>
                  <a:ext uri="{0D108BD9-81ED-4DB2-BD59-A6C34878D82A}">
                    <a16:rowId xmlns:a16="http://schemas.microsoft.com/office/drawing/2014/main" val="10001"/>
                  </a:ext>
                </a:extLst>
              </a:tr>
              <a:tr h="370840">
                <a:tc>
                  <a:txBody>
                    <a:bodyPr/>
                    <a:lstStyle/>
                    <a:p>
                      <a:pPr algn="ctr"/>
                      <a:r>
                        <a:rPr lang="en-US" dirty="0"/>
                        <a:t>0.025</a:t>
                      </a:r>
                      <a:endParaRPr lang="el-GR" dirty="0"/>
                    </a:p>
                  </a:txBody>
                  <a:tcPr>
                    <a:solidFill>
                      <a:schemeClr val="accent3">
                        <a:lumMod val="20000"/>
                        <a:lumOff val="80000"/>
                      </a:schemeClr>
                    </a:solidFill>
                  </a:tcPr>
                </a:tc>
                <a:extLst>
                  <a:ext uri="{0D108BD9-81ED-4DB2-BD59-A6C34878D82A}">
                    <a16:rowId xmlns:a16="http://schemas.microsoft.com/office/drawing/2014/main" val="10002"/>
                  </a:ext>
                </a:extLst>
              </a:tr>
              <a:tr h="370840">
                <a:tc>
                  <a:txBody>
                    <a:bodyPr/>
                    <a:lstStyle/>
                    <a:p>
                      <a:pPr algn="ctr"/>
                      <a:r>
                        <a:rPr lang="en-US" dirty="0"/>
                        <a:t>0.0</a:t>
                      </a:r>
                      <a:endParaRPr lang="el-GR" dirty="0"/>
                    </a:p>
                  </a:txBody>
                  <a:tcPr>
                    <a:solidFill>
                      <a:schemeClr val="accent4">
                        <a:lumMod val="20000"/>
                        <a:lumOff val="80000"/>
                      </a:schemeClr>
                    </a:solidFill>
                  </a:tcPr>
                </a:tc>
                <a:extLst>
                  <a:ext uri="{0D108BD9-81ED-4DB2-BD59-A6C34878D82A}">
                    <a16:rowId xmlns:a16="http://schemas.microsoft.com/office/drawing/2014/main" val="10003"/>
                  </a:ext>
                </a:extLst>
              </a:tr>
            </a:tbl>
          </a:graphicData>
        </a:graphic>
      </p:graphicFrame>
      <p:sp>
        <p:nvSpPr>
          <p:cNvPr id="12" name="Ίσον 11"/>
          <p:cNvSpPr/>
          <p:nvPr/>
        </p:nvSpPr>
        <p:spPr>
          <a:xfrm>
            <a:off x="7306442" y="3456620"/>
            <a:ext cx="356400" cy="468000"/>
          </a:xfrm>
          <a:prstGeom prst="mathEqual">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13" name="Συν 12"/>
          <p:cNvSpPr/>
          <p:nvPr/>
        </p:nvSpPr>
        <p:spPr>
          <a:xfrm>
            <a:off x="5768331" y="3456620"/>
            <a:ext cx="356400" cy="468000"/>
          </a:xfrm>
          <a:prstGeom prst="mathPlus">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mc:AlternateContent xmlns:mc="http://schemas.openxmlformats.org/markup-compatibility/2006" xmlns:a14="http://schemas.microsoft.com/office/drawing/2010/main">
        <mc:Choice Requires="a14">
          <p:sp>
            <p:nvSpPr>
              <p:cNvPr id="14" name="Ορθογώνιο 13"/>
              <p:cNvSpPr/>
              <p:nvPr/>
            </p:nvSpPr>
            <p:spPr>
              <a:xfrm>
                <a:off x="3060264" y="4532164"/>
                <a:ext cx="50526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a:latin typeface="Cambria Math" charset="0"/>
                        </a:rPr>
                        <m:t>𝐖</m:t>
                      </m:r>
                    </m:oMath>
                  </m:oMathPara>
                </a14:m>
                <a:endParaRPr lang="el-GR" sz="2000" dirty="0"/>
              </a:p>
            </p:txBody>
          </p:sp>
        </mc:Choice>
        <mc:Fallback xmlns="">
          <p:sp>
            <p:nvSpPr>
              <p:cNvPr id="14" name="Ορθογώνιο 13"/>
              <p:cNvSpPr>
                <a:spLocks noRot="1" noChangeAspect="1" noMove="1" noResize="1" noEditPoints="1" noAdjustHandles="1" noChangeArrowheads="1" noChangeShapeType="1" noTextEdit="1"/>
              </p:cNvSpPr>
              <p:nvPr/>
            </p:nvSpPr>
            <p:spPr>
              <a:xfrm>
                <a:off x="3060264" y="4532164"/>
                <a:ext cx="505267" cy="400110"/>
              </a:xfrm>
              <a:prstGeom prst="rect">
                <a:avLst/>
              </a:prstGeom>
              <a:blipFill>
                <a:blip r:embed="rId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 name="Ορθογώνιο 14"/>
              <p:cNvSpPr/>
              <p:nvPr/>
            </p:nvSpPr>
            <p:spPr>
              <a:xfrm>
                <a:off x="6611397" y="4532164"/>
                <a:ext cx="41069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a:latin typeface="Cambria Math" charset="0"/>
                        </a:rPr>
                        <m:t>𝒃</m:t>
                      </m:r>
                    </m:oMath>
                  </m:oMathPara>
                </a14:m>
                <a:endParaRPr lang="el-GR" sz="2000" dirty="0"/>
              </a:p>
            </p:txBody>
          </p:sp>
        </mc:Choice>
        <mc:Fallback xmlns="">
          <p:sp>
            <p:nvSpPr>
              <p:cNvPr id="15" name="Ορθογώνιο 14"/>
              <p:cNvSpPr>
                <a:spLocks noRot="1" noChangeAspect="1" noMove="1" noResize="1" noEditPoints="1" noAdjustHandles="1" noChangeArrowheads="1" noChangeShapeType="1" noTextEdit="1"/>
              </p:cNvSpPr>
              <p:nvPr/>
            </p:nvSpPr>
            <p:spPr>
              <a:xfrm>
                <a:off x="6611397" y="4532164"/>
                <a:ext cx="410690" cy="400110"/>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Ορθογώνιο 15"/>
              <p:cNvSpPr/>
              <p:nvPr/>
            </p:nvSpPr>
            <p:spPr>
              <a:xfrm>
                <a:off x="7628552" y="4562942"/>
                <a:ext cx="13451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b="1" i="1">
                          <a:latin typeface="Cambria Math" charset="0"/>
                        </a:rPr>
                        <m:t>𝝈</m:t>
                      </m:r>
                      <m:r>
                        <a:rPr lang="el-GR" b="1" i="1">
                          <a:latin typeface="Cambria Math" charset="0"/>
                        </a:rPr>
                        <m:t>(</m:t>
                      </m:r>
                      <m:sSub>
                        <m:sSubPr>
                          <m:ctrlPr>
                            <a:rPr lang="en-US" b="1" i="1">
                              <a:latin typeface="Cambria Math" panose="02040503050406030204" pitchFamily="18" charset="0"/>
                            </a:rPr>
                          </m:ctrlPr>
                        </m:sSubPr>
                        <m:e>
                          <m:r>
                            <a:rPr lang="en-US" b="1" i="1">
                              <a:latin typeface="Cambria Math" charset="0"/>
                            </a:rPr>
                            <m:t>𝒙</m:t>
                          </m:r>
                        </m:e>
                        <m:sub>
                          <m:r>
                            <a:rPr lang="en-US" b="1" i="1">
                              <a:latin typeface="Cambria Math" charset="0"/>
                            </a:rPr>
                            <m:t>𝒊</m:t>
                          </m:r>
                        </m:sub>
                      </m:sSub>
                      <m:r>
                        <a:rPr lang="en-US" b="1" i="1">
                          <a:latin typeface="Cambria Math" charset="0"/>
                        </a:rPr>
                        <m:t>;</m:t>
                      </m:r>
                      <m:r>
                        <a:rPr lang="en-US" b="1" i="1">
                          <a:latin typeface="Cambria Math" charset="0"/>
                        </a:rPr>
                        <m:t>𝑾</m:t>
                      </m:r>
                      <m:r>
                        <a:rPr lang="en-US" b="1" i="1">
                          <a:latin typeface="Cambria Math" charset="0"/>
                        </a:rPr>
                        <m:t>, </m:t>
                      </m:r>
                      <m:r>
                        <a:rPr lang="en-US" b="1" i="1">
                          <a:latin typeface="Cambria Math" charset="0"/>
                        </a:rPr>
                        <m:t>𝒃</m:t>
                      </m:r>
                      <m:r>
                        <a:rPr lang="en-US" b="1" i="1">
                          <a:latin typeface="Cambria Math" charset="0"/>
                        </a:rPr>
                        <m:t>)</m:t>
                      </m:r>
                    </m:oMath>
                  </m:oMathPara>
                </a14:m>
                <a:endParaRPr lang="el-GR" b="1" dirty="0"/>
              </a:p>
            </p:txBody>
          </p:sp>
        </mc:Choice>
        <mc:Fallback xmlns="">
          <p:sp>
            <p:nvSpPr>
              <p:cNvPr id="16" name="Ορθογώνιο 15"/>
              <p:cNvSpPr>
                <a:spLocks noRot="1" noChangeAspect="1" noMove="1" noResize="1" noEditPoints="1" noAdjustHandles="1" noChangeArrowheads="1" noChangeShapeType="1" noTextEdit="1"/>
              </p:cNvSpPr>
              <p:nvPr/>
            </p:nvSpPr>
            <p:spPr>
              <a:xfrm>
                <a:off x="7628552" y="4562942"/>
                <a:ext cx="1345176" cy="369332"/>
              </a:xfrm>
              <a:prstGeom prst="rect">
                <a:avLst/>
              </a:prstGeom>
              <a:blipFill>
                <a:blip r:embed="rId4"/>
                <a:stretch>
                  <a:fillRect b="-15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8" name="Ορθογώνιο 17"/>
              <p:cNvSpPr/>
              <p:nvPr/>
            </p:nvSpPr>
            <p:spPr>
              <a:xfrm>
                <a:off x="5098357" y="4513326"/>
                <a:ext cx="48224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charset="0"/>
                            </a:rPr>
                            <m:t>𝒙</m:t>
                          </m:r>
                        </m:e>
                        <m:sub>
                          <m:r>
                            <a:rPr lang="en-US" sz="2000" b="1" i="1">
                              <a:latin typeface="Cambria Math" charset="0"/>
                            </a:rPr>
                            <m:t>𝒊</m:t>
                          </m:r>
                        </m:sub>
                      </m:sSub>
                    </m:oMath>
                  </m:oMathPara>
                </a14:m>
                <a:endParaRPr lang="el-GR" sz="2000" dirty="0"/>
              </a:p>
            </p:txBody>
          </p:sp>
        </mc:Choice>
        <mc:Fallback xmlns="">
          <p:sp>
            <p:nvSpPr>
              <p:cNvPr id="18" name="Ορθογώνιο 17"/>
              <p:cNvSpPr>
                <a:spLocks noRot="1" noChangeAspect="1" noMove="1" noResize="1" noEditPoints="1" noAdjustHandles="1" noChangeArrowheads="1" noChangeShapeType="1" noTextEdit="1"/>
              </p:cNvSpPr>
              <p:nvPr/>
            </p:nvSpPr>
            <p:spPr>
              <a:xfrm>
                <a:off x="5098357" y="4513326"/>
                <a:ext cx="482248" cy="400110"/>
              </a:xfrm>
              <a:prstGeom prst="rect">
                <a:avLst/>
              </a:prstGeom>
              <a:blipFill>
                <a:blip r:embed="rId5"/>
                <a:stretch>
                  <a:fillRect b="-3030"/>
                </a:stretch>
              </a:blipFill>
            </p:spPr>
            <p:txBody>
              <a:bodyPr/>
              <a:lstStyle/>
              <a:p>
                <a:r>
                  <a:rPr lang="ru-RU">
                    <a:noFill/>
                  </a:rPr>
                  <a:t> </a:t>
                </a:r>
              </a:p>
            </p:txBody>
          </p:sp>
        </mc:Fallback>
      </mc:AlternateContent>
      <p:sp>
        <p:nvSpPr>
          <p:cNvPr id="19" name="TextBox 18"/>
          <p:cNvSpPr txBox="1"/>
          <p:nvPr/>
        </p:nvSpPr>
        <p:spPr>
          <a:xfrm>
            <a:off x="1941561" y="1385798"/>
            <a:ext cx="2742674" cy="1200329"/>
          </a:xfrm>
          <a:prstGeom prst="rect">
            <a:avLst/>
          </a:prstGeom>
          <a:noFill/>
        </p:spPr>
        <p:txBody>
          <a:bodyPr wrap="none" rtlCol="0">
            <a:spAutoFit/>
          </a:bodyPr>
          <a:lstStyle/>
          <a:p>
            <a:pPr algn="ctr"/>
            <a:r>
              <a:rPr lang="en-US" b="1" dirty="0">
                <a:solidFill>
                  <a:schemeClr val="accent2"/>
                </a:solidFill>
              </a:rPr>
              <a:t>Text (input) representation</a:t>
            </a:r>
          </a:p>
          <a:p>
            <a:pPr algn="ctr"/>
            <a:r>
              <a:rPr lang="en-US" dirty="0"/>
              <a:t>TFIDF</a:t>
            </a:r>
          </a:p>
          <a:p>
            <a:pPr algn="ctr"/>
            <a:r>
              <a:rPr lang="en-US" dirty="0"/>
              <a:t>Word </a:t>
            </a:r>
            <a:r>
              <a:rPr lang="en-US" dirty="0" err="1"/>
              <a:t>embeddings</a:t>
            </a:r>
            <a:endParaRPr lang="en-US" dirty="0"/>
          </a:p>
          <a:p>
            <a:pPr algn="ctr"/>
            <a:r>
              <a:rPr lang="mr-IN" dirty="0"/>
              <a:t>…</a:t>
            </a:r>
            <a:r>
              <a:rPr lang="en-US" dirty="0"/>
              <a:t>.</a:t>
            </a:r>
            <a:endParaRPr lang="el-GR" dirty="0"/>
          </a:p>
        </p:txBody>
      </p:sp>
      <p:cxnSp>
        <p:nvCxnSpPr>
          <p:cNvPr id="21" name="Γωνιώδης σύνδεση 20"/>
          <p:cNvCxnSpPr>
            <a:cxnSpLocks/>
            <a:stCxn id="19" idx="3"/>
            <a:endCxn id="3" idx="0"/>
          </p:cNvCxnSpPr>
          <p:nvPr/>
        </p:nvCxnSpPr>
        <p:spPr>
          <a:xfrm>
            <a:off x="4684235" y="1985963"/>
            <a:ext cx="655246" cy="96297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839201" y="2948938"/>
            <a:ext cx="1391663" cy="369332"/>
          </a:xfrm>
          <a:prstGeom prst="rect">
            <a:avLst/>
          </a:prstGeom>
          <a:noFill/>
        </p:spPr>
        <p:txBody>
          <a:bodyPr wrap="none" rtlCol="0">
            <a:spAutoFit/>
          </a:bodyPr>
          <a:lstStyle/>
          <a:p>
            <a:r>
              <a:rPr lang="en-US" b="1" dirty="0">
                <a:solidFill>
                  <a:schemeClr val="tx2">
                    <a:lumMod val="50000"/>
                    <a:lumOff val="50000"/>
                  </a:schemeClr>
                </a:solidFill>
              </a:rPr>
              <a:t>very positive</a:t>
            </a:r>
            <a:endParaRPr lang="el-GR" b="1" dirty="0">
              <a:solidFill>
                <a:schemeClr val="tx2">
                  <a:lumMod val="50000"/>
                  <a:lumOff val="50000"/>
                </a:schemeClr>
              </a:solidFill>
            </a:endParaRPr>
          </a:p>
        </p:txBody>
      </p:sp>
      <p:sp>
        <p:nvSpPr>
          <p:cNvPr id="27" name="TextBox 26"/>
          <p:cNvSpPr txBox="1"/>
          <p:nvPr/>
        </p:nvSpPr>
        <p:spPr>
          <a:xfrm>
            <a:off x="9072844" y="3303186"/>
            <a:ext cx="933012"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b="1" dirty="0">
                <a:solidFill>
                  <a:schemeClr val="accent5">
                    <a:lumMod val="60000"/>
                    <a:lumOff val="40000"/>
                  </a:schemeClr>
                </a:solidFill>
              </a:rPr>
              <a:t>positive</a:t>
            </a:r>
            <a:endParaRPr lang="el-GR" b="1" dirty="0">
              <a:solidFill>
                <a:schemeClr val="accent5">
                  <a:lumMod val="60000"/>
                  <a:lumOff val="40000"/>
                </a:schemeClr>
              </a:solidFill>
            </a:endParaRPr>
          </a:p>
        </p:txBody>
      </p:sp>
      <p:sp>
        <p:nvSpPr>
          <p:cNvPr id="28" name="TextBox 27"/>
          <p:cNvSpPr txBox="1"/>
          <p:nvPr/>
        </p:nvSpPr>
        <p:spPr>
          <a:xfrm>
            <a:off x="8772676" y="4057995"/>
            <a:ext cx="1468607" cy="369332"/>
          </a:xfrm>
          <a:prstGeom prst="rect">
            <a:avLst/>
          </a:prstGeom>
          <a:noFill/>
        </p:spPr>
        <p:txBody>
          <a:bodyPr wrap="none" rtlCol="0">
            <a:spAutoFit/>
          </a:bodyPr>
          <a:lstStyle/>
          <a:p>
            <a:r>
              <a:rPr lang="en-US" b="1">
                <a:solidFill>
                  <a:schemeClr val="accent4">
                    <a:lumMod val="60000"/>
                    <a:lumOff val="40000"/>
                  </a:schemeClr>
                </a:solidFill>
              </a:rPr>
              <a:t>very negative</a:t>
            </a:r>
            <a:endParaRPr lang="el-GR" b="1" dirty="0">
              <a:solidFill>
                <a:schemeClr val="accent4">
                  <a:lumMod val="60000"/>
                  <a:lumOff val="40000"/>
                </a:schemeClr>
              </a:solidFill>
            </a:endParaRPr>
          </a:p>
        </p:txBody>
      </p:sp>
      <p:sp>
        <p:nvSpPr>
          <p:cNvPr id="29" name="TextBox 28"/>
          <p:cNvSpPr txBox="1"/>
          <p:nvPr/>
        </p:nvSpPr>
        <p:spPr>
          <a:xfrm>
            <a:off x="8965302" y="3691520"/>
            <a:ext cx="1009956" cy="369332"/>
          </a:xfrm>
          <a:prstGeom prst="rect">
            <a:avLst/>
          </a:prstGeom>
          <a:noFill/>
        </p:spPr>
        <p:txBody>
          <a:bodyPr wrap="none" rtlCol="0">
            <a:spAutoFit/>
          </a:bodyPr>
          <a:lstStyle/>
          <a:p>
            <a:r>
              <a:rPr lang="en-US" b="1" dirty="0">
                <a:solidFill>
                  <a:schemeClr val="accent3">
                    <a:lumMod val="60000"/>
                    <a:lumOff val="40000"/>
                  </a:schemeClr>
                </a:solidFill>
              </a:rPr>
              <a:t>negative</a:t>
            </a:r>
            <a:endParaRPr lang="el-GR" b="1" dirty="0">
              <a:solidFill>
                <a:schemeClr val="accent3">
                  <a:lumMod val="60000"/>
                  <a:lumOff val="40000"/>
                </a:schemeClr>
              </a:solidFill>
            </a:endParaRPr>
          </a:p>
        </p:txBody>
      </p:sp>
    </p:spTree>
    <p:extLst>
      <p:ext uri="{BB962C8B-B14F-4D97-AF65-F5344CB8AC3E}">
        <p14:creationId xmlns:p14="http://schemas.microsoft.com/office/powerpoint/2010/main" val="1678782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75280" y="1332767"/>
            <a:ext cx="8249820" cy="3970318"/>
          </a:xfrm>
          <a:prstGeom prst="rect">
            <a:avLst/>
          </a:prstGeom>
        </p:spPr>
        <p:txBody>
          <a:bodyPr wrap="square">
            <a:spAutoFit/>
          </a:bodyPr>
          <a:lstStyle/>
          <a:p>
            <a:pPr algn="just"/>
            <a:r>
              <a:rPr lang="en-US" dirty="0"/>
              <a:t>Non-</a:t>
            </a:r>
            <a:r>
              <a:rPr lang="en-US" dirty="0" err="1"/>
              <a:t>linearities</a:t>
            </a:r>
            <a:r>
              <a:rPr lang="en-US" dirty="0"/>
              <a:t> needed to learn complex (non-linear) representations of data, otherwise the NN would be just a linear function </a:t>
            </a:r>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r>
              <a:rPr lang="en-US" dirty="0"/>
              <a:t>More layers and neurons can approximate more complex functions</a:t>
            </a:r>
          </a:p>
        </p:txBody>
      </p:sp>
      <p:sp>
        <p:nvSpPr>
          <p:cNvPr id="11" name="Title 1"/>
          <p:cNvSpPr txBox="1">
            <a:spLocks/>
          </p:cNvSpPr>
          <p:nvPr/>
        </p:nvSpPr>
        <p:spPr>
          <a:xfrm>
            <a:off x="2075280" y="182564"/>
            <a:ext cx="8041440" cy="8588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00B050"/>
                </a:solidFill>
              </a:rPr>
              <a:t>Activation functions</a:t>
            </a:r>
          </a:p>
        </p:txBody>
      </p:sp>
      <p:pic>
        <p:nvPicPr>
          <p:cNvPr id="4" name="Εικόνα 3"/>
          <p:cNvPicPr>
            <a:picLocks noChangeAspect="1"/>
          </p:cNvPicPr>
          <p:nvPr/>
        </p:nvPicPr>
        <p:blipFill>
          <a:blip r:embed="rId3"/>
          <a:stretch>
            <a:fillRect/>
          </a:stretch>
        </p:blipFill>
        <p:spPr>
          <a:xfrm>
            <a:off x="2640498" y="2091814"/>
            <a:ext cx="6911004" cy="2480186"/>
          </a:xfrm>
          <a:prstGeom prst="rect">
            <a:avLst/>
          </a:prstGeom>
        </p:spPr>
      </p:pic>
      <mc:AlternateContent xmlns:mc="http://schemas.openxmlformats.org/markup-compatibility/2006" xmlns:a14="http://schemas.microsoft.com/office/drawing/2010/main">
        <mc:Choice Requires="a14">
          <p:sp>
            <p:nvSpPr>
              <p:cNvPr id="7" name="Ορθογώνιο 6"/>
              <p:cNvSpPr/>
              <p:nvPr/>
            </p:nvSpPr>
            <p:spPr>
              <a:xfrm>
                <a:off x="8233848" y="1602436"/>
                <a:ext cx="1673279" cy="369332"/>
              </a:xfrm>
              <a:prstGeom prst="rect">
                <a:avLst/>
              </a:prstGeom>
            </p:spPr>
            <p:txBody>
              <a:bodyPr wrap="none">
                <a:spAutoFit/>
              </a:bodyPr>
              <a:lstStyle/>
              <a:p>
                <a14:m>
                  <m:oMath xmlns:m="http://schemas.openxmlformats.org/officeDocument/2006/math">
                    <m:sSub>
                      <m:sSubPr>
                        <m:ctrlPr>
                          <a:rPr lang="en-US" i="1">
                            <a:latin typeface="Cambria Math" panose="02040503050406030204" pitchFamily="18" charset="0"/>
                          </a:rPr>
                        </m:ctrlPr>
                      </m:sSubPr>
                      <m:e>
                        <m:r>
                          <m:rPr>
                            <m:sty m:val="p"/>
                          </m:rPr>
                          <a:rPr lang="en-US" i="1">
                            <a:latin typeface="Cambria Math" charset="0"/>
                          </a:rPr>
                          <m:t>W</m:t>
                        </m:r>
                      </m:e>
                      <m:sub>
                        <m:r>
                          <a:rPr lang="en-US" i="1">
                            <a:latin typeface="Cambria Math" charset="0"/>
                          </a:rPr>
                          <m:t>1</m:t>
                        </m:r>
                      </m:sub>
                    </m:sSub>
                    <m:sSub>
                      <m:sSubPr>
                        <m:ctrlPr>
                          <a:rPr lang="en-US" i="1">
                            <a:latin typeface="Cambria Math" panose="02040503050406030204" pitchFamily="18" charset="0"/>
                          </a:rPr>
                        </m:ctrlPr>
                      </m:sSubPr>
                      <m:e>
                        <m:r>
                          <m:rPr>
                            <m:sty m:val="p"/>
                          </m:rPr>
                          <a:rPr lang="en-US" i="1">
                            <a:latin typeface="Cambria Math" charset="0"/>
                          </a:rPr>
                          <m:t>W</m:t>
                        </m:r>
                      </m:e>
                      <m:sub>
                        <m:r>
                          <a:rPr lang="en-US" i="1">
                            <a:latin typeface="Cambria Math" charset="0"/>
                          </a:rPr>
                          <m:t>2</m:t>
                        </m:r>
                      </m:sub>
                    </m:sSub>
                    <m:r>
                      <a:rPr lang="en-US" i="1">
                        <a:latin typeface="Cambria Math" charset="0"/>
                      </a:rPr>
                      <m:t>𝑥</m:t>
                    </m:r>
                    <m:r>
                      <a:rPr lang="en-US" i="1">
                        <a:latin typeface="Cambria Math" charset="0"/>
                      </a:rPr>
                      <m:t>=</m:t>
                    </m:r>
                    <m:r>
                      <a:rPr lang="en-US" i="1">
                        <a:latin typeface="Cambria Math" charset="0"/>
                      </a:rPr>
                      <m:t>𝑊𝑥</m:t>
                    </m:r>
                  </m:oMath>
                </a14:m>
                <a:r>
                  <a:rPr lang="en-US" dirty="0"/>
                  <a:t> </a:t>
                </a:r>
                <a:endParaRPr lang="el-GR" dirty="0"/>
              </a:p>
            </p:txBody>
          </p:sp>
        </mc:Choice>
        <mc:Fallback xmlns="">
          <p:sp>
            <p:nvSpPr>
              <p:cNvPr id="7" name="Ορθογώνιο 6"/>
              <p:cNvSpPr>
                <a:spLocks noRot="1" noChangeAspect="1" noMove="1" noResize="1" noEditPoints="1" noAdjustHandles="1" noChangeArrowheads="1" noChangeShapeType="1" noTextEdit="1"/>
              </p:cNvSpPr>
              <p:nvPr/>
            </p:nvSpPr>
            <p:spPr>
              <a:xfrm>
                <a:off x="8233848" y="1602436"/>
                <a:ext cx="1673279" cy="369332"/>
              </a:xfrm>
              <a:prstGeom prst="rect">
                <a:avLst/>
              </a:prstGeom>
              <a:blipFill>
                <a:blip r:embed="rId4"/>
                <a:stretch>
                  <a:fillRect b="-1667"/>
                </a:stretch>
              </a:blipFill>
            </p:spPr>
            <p:txBody>
              <a:bodyPr/>
              <a:lstStyle/>
              <a:p>
                <a:r>
                  <a:rPr lang="ru-RU">
                    <a:noFill/>
                  </a:rPr>
                  <a:t> </a:t>
                </a:r>
              </a:p>
            </p:txBody>
          </p:sp>
        </mc:Fallback>
      </mc:AlternateContent>
    </p:spTree>
    <p:extLst>
      <p:ext uri="{BB962C8B-B14F-4D97-AF65-F5344CB8AC3E}">
        <p14:creationId xmlns:p14="http://schemas.microsoft.com/office/powerpoint/2010/main" val="1306358848"/>
      </p:ext>
    </p:extLst>
  </p:cSld>
  <p:clrMapOvr>
    <a:masterClrMapping/>
  </p:clrMapOvr>
</p:sld>
</file>

<file path=ppt/theme/theme1.xml><?xml version="1.0" encoding="utf-8"?>
<a:theme xmlns:a="http://schemas.openxmlformats.org/drawingml/2006/main" name="Уголки">
  <a:themeElements>
    <a:clrScheme name="Уголки">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Уголки">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Уголки">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Уголки</Template>
  <TotalTime>142</TotalTime>
  <Words>2068</Words>
  <Application>Microsoft Office PowerPoint</Application>
  <PresentationFormat>Широкоэкранный</PresentationFormat>
  <Paragraphs>328</Paragraphs>
  <Slides>30</Slides>
  <Notes>21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30</vt:i4>
      </vt:variant>
    </vt:vector>
  </HeadingPairs>
  <TitlesOfParts>
    <vt:vector size="37" baseType="lpstr">
      <vt:lpstr>.AppleSystemUIFont</vt:lpstr>
      <vt:lpstr>AppleColorEmoji</vt:lpstr>
      <vt:lpstr>Arial</vt:lpstr>
      <vt:lpstr>Calibri</vt:lpstr>
      <vt:lpstr>Cambria Math</vt:lpstr>
      <vt:lpstr>Franklin Gothic Book</vt:lpstr>
      <vt:lpstr>Уголки</vt:lpstr>
      <vt:lpstr>The lecture 13</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Attention - Context </vt:lpstr>
      <vt:lpstr>Attention - Context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lecture 13</dc:title>
  <dc:creator>Карюкин Владислав</dc:creator>
  <cp:lastModifiedBy>Карюкин Владислав</cp:lastModifiedBy>
  <cp:revision>9</cp:revision>
  <dcterms:created xsi:type="dcterms:W3CDTF">2020-11-17T12:41:59Z</dcterms:created>
  <dcterms:modified xsi:type="dcterms:W3CDTF">2020-11-18T10:16:44Z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6945830</vt:lpwstr>
  </property>
  <property fmtid="{D5CDD505-2E9C-101B-9397-08002B2CF9AE}" pid="3" name="NXPowerLiteSettings">
    <vt:lpwstr>C7000400038000</vt:lpwstr>
  </property>
  <property fmtid="{D5CDD505-2E9C-101B-9397-08002B2CF9AE}" pid="4" name="NXPowerLiteVersion">
    <vt:lpwstr>S9.0.1</vt:lpwstr>
  </property>
</Properties>
</file>